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1" r:id="rId7"/>
    <p:sldId id="260" r:id="rId8"/>
    <p:sldId id="259" r:id="rId9"/>
    <p:sldId id="258" r:id="rId10"/>
    <p:sldId id="262"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2E9F8-7493-896C-61F9-EF6273B819BF}" v="65" dt="2021-07-09T18:05:23.840"/>
    <p1510:client id="{33A19DB9-0E07-447F-BC66-C08C6FB8747A}" v="18" dt="2022-02-15T09:16:19.436"/>
    <p1510:client id="{52B955EB-719B-B2D6-7B7A-9700F06DC6A1}" v="77" dt="2021-07-12T14:16:38.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30" d="100"/>
          <a:sy n="130" d="100"/>
        </p:scale>
        <p:origin x="105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784C26E-A20B-4C29-8006-64CD8B148F71}" type="datetimeFigureOut">
              <a:rPr lang="en-GB" smtClean="0"/>
              <a:t>15/02/2022</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526D6F-3E31-4EB9-A690-77B23E6DAFA3}" type="slidenum">
              <a:rPr lang="en-GB" smtClean="0"/>
              <a:t>‹#›</a:t>
            </a:fld>
            <a:endParaRPr lang="en-GB"/>
          </a:p>
        </p:txBody>
      </p:sp>
    </p:spTree>
    <p:extLst>
      <p:ext uri="{BB962C8B-B14F-4D97-AF65-F5344CB8AC3E}">
        <p14:creationId xmlns:p14="http://schemas.microsoft.com/office/powerpoint/2010/main" val="34062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784C26E-A20B-4C29-8006-64CD8B148F71}" type="datetimeFigureOut">
              <a:rPr lang="en-GB" smtClean="0"/>
              <a:t>15/02/2022</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526D6F-3E31-4EB9-A690-77B23E6DAFA3}" type="slidenum">
              <a:rPr lang="en-GB" smtClean="0"/>
              <a:t>‹#›</a:t>
            </a:fld>
            <a:endParaRPr lang="en-GB"/>
          </a:p>
        </p:txBody>
      </p:sp>
    </p:spTree>
    <p:extLst>
      <p:ext uri="{BB962C8B-B14F-4D97-AF65-F5344CB8AC3E}">
        <p14:creationId xmlns:p14="http://schemas.microsoft.com/office/powerpoint/2010/main" val="84394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784C26E-A20B-4C29-8006-64CD8B148F71}" type="datetimeFigureOut">
              <a:rPr lang="en-GB" smtClean="0"/>
              <a:t>15/02/2022</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526D6F-3E31-4EB9-A690-77B23E6DAFA3}" type="slidenum">
              <a:rPr lang="en-GB" smtClean="0"/>
              <a:t>‹#›</a:t>
            </a:fld>
            <a:endParaRPr lang="en-GB"/>
          </a:p>
        </p:txBody>
      </p:sp>
    </p:spTree>
    <p:extLst>
      <p:ext uri="{BB962C8B-B14F-4D97-AF65-F5344CB8AC3E}">
        <p14:creationId xmlns:p14="http://schemas.microsoft.com/office/powerpoint/2010/main" val="18474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784C26E-A20B-4C29-8006-64CD8B148F71}" type="datetimeFigureOut">
              <a:rPr lang="en-GB" smtClean="0"/>
              <a:t>15/02/2022</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526D6F-3E31-4EB9-A690-77B23E6DAFA3}" type="slidenum">
              <a:rPr lang="en-GB" smtClean="0"/>
              <a:t>‹#›</a:t>
            </a:fld>
            <a:endParaRPr lang="en-GB"/>
          </a:p>
        </p:txBody>
      </p:sp>
    </p:spTree>
    <p:extLst>
      <p:ext uri="{BB962C8B-B14F-4D97-AF65-F5344CB8AC3E}">
        <p14:creationId xmlns:p14="http://schemas.microsoft.com/office/powerpoint/2010/main" val="418718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784C26E-A20B-4C29-8006-64CD8B148F71}" type="datetimeFigureOut">
              <a:rPr lang="en-GB" smtClean="0"/>
              <a:t>15/02/2022</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526D6F-3E31-4EB9-A690-77B23E6DAFA3}" type="slidenum">
              <a:rPr lang="en-GB" smtClean="0"/>
              <a:t>‹#›</a:t>
            </a:fld>
            <a:endParaRPr lang="en-GB"/>
          </a:p>
        </p:txBody>
      </p:sp>
    </p:spTree>
    <p:extLst>
      <p:ext uri="{BB962C8B-B14F-4D97-AF65-F5344CB8AC3E}">
        <p14:creationId xmlns:p14="http://schemas.microsoft.com/office/powerpoint/2010/main" val="220838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784C26E-A20B-4C29-8006-64CD8B148F71}" type="datetimeFigureOut">
              <a:rPr lang="en-GB" smtClean="0"/>
              <a:t>15/02/2022</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526D6F-3E31-4EB9-A690-77B23E6DAFA3}" type="slidenum">
              <a:rPr lang="en-GB" smtClean="0"/>
              <a:t>‹#›</a:t>
            </a:fld>
            <a:endParaRPr lang="en-GB"/>
          </a:p>
        </p:txBody>
      </p:sp>
    </p:spTree>
    <p:extLst>
      <p:ext uri="{BB962C8B-B14F-4D97-AF65-F5344CB8AC3E}">
        <p14:creationId xmlns:p14="http://schemas.microsoft.com/office/powerpoint/2010/main" val="108803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3784C26E-A20B-4C29-8006-64CD8B148F71}" type="datetimeFigureOut">
              <a:rPr lang="en-GB" smtClean="0"/>
              <a:t>15/02/2022</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526D6F-3E31-4EB9-A690-77B23E6DAFA3}" type="slidenum">
              <a:rPr lang="en-GB" smtClean="0"/>
              <a:t>‹#›</a:t>
            </a:fld>
            <a:endParaRPr lang="en-GB"/>
          </a:p>
        </p:txBody>
      </p:sp>
    </p:spTree>
    <p:extLst>
      <p:ext uri="{BB962C8B-B14F-4D97-AF65-F5344CB8AC3E}">
        <p14:creationId xmlns:p14="http://schemas.microsoft.com/office/powerpoint/2010/main" val="397158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3784C26E-A20B-4C29-8006-64CD8B148F71}" type="datetimeFigureOut">
              <a:rPr lang="en-GB" smtClean="0"/>
              <a:t>15/02/2022</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526D6F-3E31-4EB9-A690-77B23E6DAFA3}" type="slidenum">
              <a:rPr lang="en-GB" smtClean="0"/>
              <a:t>‹#›</a:t>
            </a:fld>
            <a:endParaRPr lang="en-GB"/>
          </a:p>
        </p:txBody>
      </p:sp>
    </p:spTree>
    <p:extLst>
      <p:ext uri="{BB962C8B-B14F-4D97-AF65-F5344CB8AC3E}">
        <p14:creationId xmlns:p14="http://schemas.microsoft.com/office/powerpoint/2010/main" val="141006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784C26E-A20B-4C29-8006-64CD8B148F71}" type="datetimeFigureOut">
              <a:rPr lang="en-GB" smtClean="0"/>
              <a:t>15/02/2022</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526D6F-3E31-4EB9-A690-77B23E6DAFA3}" type="slidenum">
              <a:rPr lang="en-GB" smtClean="0"/>
              <a:t>‹#›</a:t>
            </a:fld>
            <a:endParaRPr lang="en-GB"/>
          </a:p>
        </p:txBody>
      </p:sp>
    </p:spTree>
    <p:extLst>
      <p:ext uri="{BB962C8B-B14F-4D97-AF65-F5344CB8AC3E}">
        <p14:creationId xmlns:p14="http://schemas.microsoft.com/office/powerpoint/2010/main" val="172050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784C26E-A20B-4C29-8006-64CD8B148F71}" type="datetimeFigureOut">
              <a:rPr lang="en-GB" smtClean="0"/>
              <a:t>15/02/2022</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526D6F-3E31-4EB9-A690-77B23E6DAFA3}" type="slidenum">
              <a:rPr lang="en-GB" smtClean="0"/>
              <a:t>‹#›</a:t>
            </a:fld>
            <a:endParaRPr lang="en-GB"/>
          </a:p>
        </p:txBody>
      </p:sp>
    </p:spTree>
    <p:extLst>
      <p:ext uri="{BB962C8B-B14F-4D97-AF65-F5344CB8AC3E}">
        <p14:creationId xmlns:p14="http://schemas.microsoft.com/office/powerpoint/2010/main" val="227214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784C26E-A20B-4C29-8006-64CD8B148F71}" type="datetimeFigureOut">
              <a:rPr lang="en-GB" smtClean="0"/>
              <a:t>15/02/2022</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526D6F-3E31-4EB9-A690-77B23E6DAFA3}" type="slidenum">
              <a:rPr lang="en-GB" smtClean="0"/>
              <a:t>‹#›</a:t>
            </a:fld>
            <a:endParaRPr lang="en-GB"/>
          </a:p>
        </p:txBody>
      </p:sp>
    </p:spTree>
    <p:extLst>
      <p:ext uri="{BB962C8B-B14F-4D97-AF65-F5344CB8AC3E}">
        <p14:creationId xmlns:p14="http://schemas.microsoft.com/office/powerpoint/2010/main" val="138136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33"/>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a:xfrm>
            <a:off x="0" y="1"/>
            <a:ext cx="9144000" cy="548640"/>
          </a:xfrm>
          <a:prstGeom prst="rect">
            <a:avLst/>
          </a:prstGeom>
          <a:noFill/>
        </p:spPr>
      </p:pic>
      <p:pic>
        <p:nvPicPr>
          <p:cNvPr id="8" name="Picture 129"/>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a:xfrm flipV="1">
            <a:off x="0" y="6560821"/>
            <a:ext cx="9144000" cy="297179"/>
          </a:xfrm>
          <a:prstGeom prst="rect">
            <a:avLst/>
          </a:prstGeom>
          <a:noFill/>
        </p:spPr>
      </p:pic>
      <p:sp>
        <p:nvSpPr>
          <p:cNvPr id="10" name="Rectangle 9"/>
          <p:cNvSpPr/>
          <p:nvPr userDrawn="1"/>
        </p:nvSpPr>
        <p:spPr>
          <a:xfrm>
            <a:off x="8756822" y="271849"/>
            <a:ext cx="387178" cy="6288972"/>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2980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300" r="53108" b="5797"/>
          <a:stretch/>
        </p:blipFill>
        <p:spPr>
          <a:xfrm>
            <a:off x="275208" y="598382"/>
            <a:ext cx="3986074" cy="578466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1668" y="2366465"/>
            <a:ext cx="2061556" cy="2504791"/>
          </a:xfrm>
          <a:prstGeom prst="rect">
            <a:avLst/>
          </a:prstGeom>
        </p:spPr>
      </p:pic>
      <p:sp>
        <p:nvSpPr>
          <p:cNvPr id="4" name="TextBox 3"/>
          <p:cNvSpPr txBox="1"/>
          <p:nvPr/>
        </p:nvSpPr>
        <p:spPr>
          <a:xfrm>
            <a:off x="4771103" y="1365349"/>
            <a:ext cx="3849329" cy="646331"/>
          </a:xfrm>
          <a:prstGeom prst="rect">
            <a:avLst/>
          </a:prstGeom>
          <a:noFill/>
        </p:spPr>
        <p:txBody>
          <a:bodyPr wrap="square" rtlCol="0">
            <a:spAutoFit/>
          </a:bodyPr>
          <a:lstStyle/>
          <a:p>
            <a:r>
              <a:rPr lang="en-GB" sz="1200" dirty="0"/>
              <a:t>The loose, swirling </a:t>
            </a:r>
            <a:r>
              <a:rPr lang="en-GB" sz="1200" b="1" u="sng" dirty="0"/>
              <a:t>pattern</a:t>
            </a:r>
            <a:r>
              <a:rPr lang="en-GB" sz="1200" dirty="0"/>
              <a:t> in the background of the painting gives the impression of smoke, or of movement.</a:t>
            </a:r>
            <a:br>
              <a:rPr lang="en-GB" sz="1200" dirty="0"/>
            </a:br>
            <a:r>
              <a:rPr lang="en-GB" sz="1200" dirty="0"/>
              <a:t>Van Gogh’s thick use of paint adds </a:t>
            </a:r>
            <a:r>
              <a:rPr lang="en-GB" sz="1200" b="1" u="sng" dirty="0"/>
              <a:t>texture</a:t>
            </a:r>
            <a:r>
              <a:rPr lang="en-GB" sz="1200" dirty="0"/>
              <a:t> to the image. </a:t>
            </a:r>
          </a:p>
        </p:txBody>
      </p:sp>
      <p:cxnSp>
        <p:nvCxnSpPr>
          <p:cNvPr id="6" name="Straight Arrow Connector 5"/>
          <p:cNvCxnSpPr/>
          <p:nvPr/>
        </p:nvCxnSpPr>
        <p:spPr>
          <a:xfrm>
            <a:off x="5877098" y="2011680"/>
            <a:ext cx="8313" cy="7481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41258" y="5080819"/>
            <a:ext cx="2573594" cy="646331"/>
          </a:xfrm>
          <a:prstGeom prst="rect">
            <a:avLst/>
          </a:prstGeom>
          <a:noFill/>
        </p:spPr>
        <p:txBody>
          <a:bodyPr wrap="square" rtlCol="0">
            <a:spAutoFit/>
          </a:bodyPr>
          <a:lstStyle/>
          <a:p>
            <a:r>
              <a:rPr lang="en-GB" sz="1200" dirty="0"/>
              <a:t>Van Gogh uses thick </a:t>
            </a:r>
            <a:r>
              <a:rPr lang="en-GB" sz="1200" b="1" u="sng" dirty="0"/>
              <a:t>lines</a:t>
            </a:r>
            <a:r>
              <a:rPr lang="en-GB" sz="1200" dirty="0"/>
              <a:t> to describe his </a:t>
            </a:r>
            <a:r>
              <a:rPr lang="en-GB" sz="1200" b="1" u="sng" dirty="0"/>
              <a:t>shapes</a:t>
            </a:r>
            <a:r>
              <a:rPr lang="en-GB" sz="1200" dirty="0"/>
              <a:t> – this is not realistic, but adds boldness to the painting.</a:t>
            </a:r>
          </a:p>
        </p:txBody>
      </p:sp>
      <p:cxnSp>
        <p:nvCxnSpPr>
          <p:cNvPr id="9" name="Straight Arrow Connector 8"/>
          <p:cNvCxnSpPr/>
          <p:nvPr/>
        </p:nvCxnSpPr>
        <p:spPr>
          <a:xfrm flipV="1">
            <a:off x="6275438" y="4468761"/>
            <a:ext cx="427703" cy="6120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08818" y="2926362"/>
            <a:ext cx="958645" cy="1384995"/>
          </a:xfrm>
          <a:prstGeom prst="rect">
            <a:avLst/>
          </a:prstGeom>
          <a:noFill/>
        </p:spPr>
        <p:txBody>
          <a:bodyPr wrap="square" rtlCol="0">
            <a:spAutoFit/>
          </a:bodyPr>
          <a:lstStyle/>
          <a:p>
            <a:r>
              <a:rPr lang="en-GB" sz="1200" dirty="0"/>
              <a:t>The use of light and dark </a:t>
            </a:r>
            <a:r>
              <a:rPr lang="en-GB" sz="1200" b="1" u="sng" dirty="0"/>
              <a:t>tones</a:t>
            </a:r>
            <a:r>
              <a:rPr lang="en-GB" sz="1200" dirty="0"/>
              <a:t> on the face help to show its </a:t>
            </a:r>
            <a:r>
              <a:rPr lang="en-GB" sz="1200" b="1" u="sng" dirty="0"/>
              <a:t>form</a:t>
            </a:r>
          </a:p>
        </p:txBody>
      </p:sp>
      <p:cxnSp>
        <p:nvCxnSpPr>
          <p:cNvPr id="12" name="Straight Arrow Connector 11"/>
          <p:cNvCxnSpPr/>
          <p:nvPr/>
        </p:nvCxnSpPr>
        <p:spPr>
          <a:xfrm flipV="1">
            <a:off x="5331543" y="3421626"/>
            <a:ext cx="752168" cy="147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79106" y="2521217"/>
            <a:ext cx="1250398" cy="1754326"/>
          </a:xfrm>
          <a:prstGeom prst="rect">
            <a:avLst/>
          </a:prstGeom>
          <a:noFill/>
        </p:spPr>
        <p:txBody>
          <a:bodyPr wrap="square" rtlCol="0">
            <a:spAutoFit/>
          </a:bodyPr>
          <a:lstStyle/>
          <a:p>
            <a:r>
              <a:rPr lang="en-GB" sz="1200" dirty="0"/>
              <a:t>Van Gogh’s use of </a:t>
            </a:r>
            <a:r>
              <a:rPr lang="en-GB" sz="1200" b="1" u="sng" dirty="0"/>
              <a:t>complementary colour </a:t>
            </a:r>
            <a:r>
              <a:rPr lang="en-GB" sz="1200" dirty="0"/>
              <a:t>make the orange of his hair and beard stand out against the blues in the painting.</a:t>
            </a:r>
          </a:p>
        </p:txBody>
      </p:sp>
      <p:cxnSp>
        <p:nvCxnSpPr>
          <p:cNvPr id="15" name="Straight Arrow Connector 14"/>
          <p:cNvCxnSpPr/>
          <p:nvPr/>
        </p:nvCxnSpPr>
        <p:spPr>
          <a:xfrm flipH="1" flipV="1">
            <a:off x="6940253" y="3185652"/>
            <a:ext cx="538853" cy="1253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67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495" r="3106" b="3833"/>
          <a:stretch/>
        </p:blipFill>
        <p:spPr>
          <a:xfrm>
            <a:off x="62143" y="577049"/>
            <a:ext cx="8578163" cy="6036815"/>
          </a:xfrm>
          <a:prstGeom prst="rect">
            <a:avLst/>
          </a:prstGeom>
        </p:spPr>
      </p:pic>
      <p:sp>
        <p:nvSpPr>
          <p:cNvPr id="5" name="TextBox 4"/>
          <p:cNvSpPr txBox="1"/>
          <p:nvPr/>
        </p:nvSpPr>
        <p:spPr>
          <a:xfrm>
            <a:off x="0" y="497149"/>
            <a:ext cx="4580878" cy="1338828"/>
          </a:xfrm>
          <a:prstGeom prst="rect">
            <a:avLst/>
          </a:prstGeom>
          <a:solidFill>
            <a:schemeClr val="bg1"/>
          </a:solidFill>
        </p:spPr>
        <p:txBody>
          <a:bodyPr wrap="square" rtlCol="0">
            <a:spAutoFit/>
          </a:bodyPr>
          <a:lstStyle/>
          <a:p>
            <a:r>
              <a:rPr lang="en-GB" dirty="0"/>
              <a:t>Tone</a:t>
            </a:r>
            <a:br>
              <a:rPr lang="en-GB" dirty="0"/>
            </a:br>
            <a:r>
              <a:rPr lang="en-GB" sz="900" dirty="0" err="1"/>
              <a:t>Tone</a:t>
            </a:r>
            <a:r>
              <a:rPr lang="en-GB" sz="900" dirty="0"/>
              <a:t> describes the lightness and darkness of an image. When drawing with tone, you should aim for at least 5 different tonal values: White, Light Grey, Mid Grey, Dark Grey and Black.</a:t>
            </a:r>
            <a:br>
              <a:rPr lang="en-GB" sz="900" dirty="0"/>
            </a:br>
            <a:r>
              <a:rPr lang="en-GB" sz="900" b="1" dirty="0"/>
              <a:t>Pencil Grades:</a:t>
            </a:r>
            <a:br>
              <a:rPr lang="en-GB" sz="900" dirty="0"/>
            </a:br>
            <a:r>
              <a:rPr lang="en-GB" sz="900" dirty="0"/>
              <a:t>The different grades of pencil each have a different tonal value. Hard pencils (H) contain more clay, and are lighter. Black pencils (B) contain more graphite, and are darker. An HB (HARD/BLACK) pencil is in the middle of this range and will give you a mid grey (HB pencils are good for lightly sketching out your line work)</a:t>
            </a:r>
          </a:p>
        </p:txBody>
      </p:sp>
      <p:sp>
        <p:nvSpPr>
          <p:cNvPr id="6" name="TextBox 5"/>
          <p:cNvSpPr txBox="1"/>
          <p:nvPr/>
        </p:nvSpPr>
        <p:spPr>
          <a:xfrm>
            <a:off x="6693763" y="4216894"/>
            <a:ext cx="1154098" cy="307777"/>
          </a:xfrm>
          <a:prstGeom prst="rect">
            <a:avLst/>
          </a:prstGeom>
          <a:noFill/>
        </p:spPr>
        <p:txBody>
          <a:bodyPr wrap="square" rtlCol="0">
            <a:spAutoFit/>
          </a:bodyPr>
          <a:lstStyle/>
          <a:p>
            <a:r>
              <a:rPr lang="en-GB" sz="1400" dirty="0"/>
              <a:t>PRIMARY</a:t>
            </a:r>
          </a:p>
        </p:txBody>
      </p:sp>
      <p:sp>
        <p:nvSpPr>
          <p:cNvPr id="7" name="TextBox 6"/>
          <p:cNvSpPr txBox="1"/>
          <p:nvPr/>
        </p:nvSpPr>
        <p:spPr>
          <a:xfrm>
            <a:off x="6693763" y="5674312"/>
            <a:ext cx="1154098" cy="307777"/>
          </a:xfrm>
          <a:prstGeom prst="rect">
            <a:avLst/>
          </a:prstGeom>
          <a:noFill/>
        </p:spPr>
        <p:txBody>
          <a:bodyPr wrap="square" rtlCol="0">
            <a:spAutoFit/>
          </a:bodyPr>
          <a:lstStyle/>
          <a:p>
            <a:r>
              <a:rPr lang="en-GB" sz="1400" dirty="0"/>
              <a:t>PRIMARY</a:t>
            </a:r>
          </a:p>
        </p:txBody>
      </p:sp>
      <p:sp>
        <p:nvSpPr>
          <p:cNvPr id="8" name="TextBox 7"/>
          <p:cNvSpPr txBox="1"/>
          <p:nvPr/>
        </p:nvSpPr>
        <p:spPr>
          <a:xfrm>
            <a:off x="5416858" y="4990731"/>
            <a:ext cx="1154098" cy="307777"/>
          </a:xfrm>
          <a:prstGeom prst="rect">
            <a:avLst/>
          </a:prstGeom>
          <a:noFill/>
        </p:spPr>
        <p:txBody>
          <a:bodyPr wrap="square" rtlCol="0">
            <a:spAutoFit/>
          </a:bodyPr>
          <a:lstStyle/>
          <a:p>
            <a:r>
              <a:rPr lang="en-GB" sz="1400" dirty="0"/>
              <a:t>PRIMARY</a:t>
            </a:r>
          </a:p>
        </p:txBody>
      </p:sp>
      <p:sp>
        <p:nvSpPr>
          <p:cNvPr id="9" name="TextBox 8"/>
          <p:cNvSpPr txBox="1"/>
          <p:nvPr/>
        </p:nvSpPr>
        <p:spPr>
          <a:xfrm>
            <a:off x="5681708" y="4243528"/>
            <a:ext cx="1083076" cy="307777"/>
          </a:xfrm>
          <a:prstGeom prst="rect">
            <a:avLst/>
          </a:prstGeom>
          <a:noFill/>
        </p:spPr>
        <p:txBody>
          <a:bodyPr wrap="square" rtlCol="0">
            <a:spAutoFit/>
          </a:bodyPr>
          <a:lstStyle/>
          <a:p>
            <a:r>
              <a:rPr lang="en-GB" sz="1400" dirty="0"/>
              <a:t>SECONDARY</a:t>
            </a:r>
          </a:p>
        </p:txBody>
      </p:sp>
      <p:sp>
        <p:nvSpPr>
          <p:cNvPr id="10" name="TextBox 9"/>
          <p:cNvSpPr txBox="1"/>
          <p:nvPr/>
        </p:nvSpPr>
        <p:spPr>
          <a:xfrm>
            <a:off x="6943817" y="4990731"/>
            <a:ext cx="1083076" cy="307777"/>
          </a:xfrm>
          <a:prstGeom prst="rect">
            <a:avLst/>
          </a:prstGeom>
          <a:noFill/>
        </p:spPr>
        <p:txBody>
          <a:bodyPr wrap="square" rtlCol="0">
            <a:spAutoFit/>
          </a:bodyPr>
          <a:lstStyle/>
          <a:p>
            <a:r>
              <a:rPr lang="en-GB" sz="1400" dirty="0"/>
              <a:t>SECONDARY</a:t>
            </a:r>
          </a:p>
        </p:txBody>
      </p:sp>
      <p:sp>
        <p:nvSpPr>
          <p:cNvPr id="11" name="TextBox 10"/>
          <p:cNvSpPr txBox="1"/>
          <p:nvPr/>
        </p:nvSpPr>
        <p:spPr>
          <a:xfrm>
            <a:off x="5637320" y="5703915"/>
            <a:ext cx="1083076" cy="307777"/>
          </a:xfrm>
          <a:prstGeom prst="rect">
            <a:avLst/>
          </a:prstGeom>
          <a:noFill/>
        </p:spPr>
        <p:txBody>
          <a:bodyPr wrap="square" rtlCol="0">
            <a:spAutoFit/>
          </a:bodyPr>
          <a:lstStyle/>
          <a:p>
            <a:r>
              <a:rPr lang="en-GB" sz="1400" dirty="0"/>
              <a:t>SECONDARY</a:t>
            </a:r>
          </a:p>
        </p:txBody>
      </p:sp>
    </p:spTree>
    <p:extLst>
      <p:ext uri="{BB962C8B-B14F-4D97-AF65-F5344CB8AC3E}">
        <p14:creationId xmlns:p14="http://schemas.microsoft.com/office/powerpoint/2010/main" val="102483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90101298"/>
              </p:ext>
            </p:extLst>
          </p:nvPr>
        </p:nvGraphicFramePr>
        <p:xfrm>
          <a:off x="4473857" y="752923"/>
          <a:ext cx="3968318" cy="5777648"/>
        </p:xfrm>
        <a:graphic>
          <a:graphicData uri="http://schemas.openxmlformats.org/drawingml/2006/table">
            <a:tbl>
              <a:tblPr firstRow="1" bandRow="1">
                <a:tableStyleId>{5C22544A-7EE6-4342-B048-85BDC9FD1C3A}</a:tableStyleId>
              </a:tblPr>
              <a:tblGrid>
                <a:gridCol w="1198485">
                  <a:extLst>
                    <a:ext uri="{9D8B030D-6E8A-4147-A177-3AD203B41FA5}">
                      <a16:colId xmlns:a16="http://schemas.microsoft.com/office/drawing/2014/main" val="1438851174"/>
                    </a:ext>
                  </a:extLst>
                </a:gridCol>
                <a:gridCol w="2769833">
                  <a:extLst>
                    <a:ext uri="{9D8B030D-6E8A-4147-A177-3AD203B41FA5}">
                      <a16:colId xmlns:a16="http://schemas.microsoft.com/office/drawing/2014/main" val="695465812"/>
                    </a:ext>
                  </a:extLst>
                </a:gridCol>
              </a:tblGrid>
              <a:tr h="450424">
                <a:tc>
                  <a:txBody>
                    <a:bodyPr/>
                    <a:lstStyle/>
                    <a:p>
                      <a:r>
                        <a:rPr lang="en-GB" sz="1200" b="1" dirty="0">
                          <a:solidFill>
                            <a:schemeClr val="tx1"/>
                          </a:solidFill>
                        </a:rPr>
                        <a:t>Primary Colour</a:t>
                      </a:r>
                    </a:p>
                  </a:txBody>
                  <a:tcPr>
                    <a:solidFill>
                      <a:schemeClr val="accent1">
                        <a:lumMod val="20000"/>
                        <a:lumOff val="80000"/>
                      </a:schemeClr>
                    </a:solidFill>
                  </a:tcPr>
                </a:tc>
                <a:tc>
                  <a:txBody>
                    <a:bodyPr/>
                    <a:lstStyle/>
                    <a:p>
                      <a:r>
                        <a:rPr lang="en-GB" sz="1100" b="0" dirty="0">
                          <a:solidFill>
                            <a:schemeClr val="tx1"/>
                          </a:solidFill>
                        </a:rPr>
                        <a:t>Colours which can’t be made by mixing</a:t>
                      </a:r>
                      <a:r>
                        <a:rPr lang="en-GB" sz="1100" b="0" baseline="0" dirty="0">
                          <a:solidFill>
                            <a:schemeClr val="tx1"/>
                          </a:solidFill>
                        </a:rPr>
                        <a:t> other colours – Red, Yellow and Blue</a:t>
                      </a:r>
                      <a:endParaRPr lang="en-GB" sz="11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4272978300"/>
                  </a:ext>
                </a:extLst>
              </a:tr>
              <a:tr h="364629">
                <a:tc>
                  <a:txBody>
                    <a:bodyPr/>
                    <a:lstStyle/>
                    <a:p>
                      <a:r>
                        <a:rPr lang="en-GB" sz="1200" b="1" dirty="0">
                          <a:solidFill>
                            <a:schemeClr val="tx1"/>
                          </a:solidFill>
                        </a:rPr>
                        <a:t>Secondary Colour</a:t>
                      </a:r>
                    </a:p>
                  </a:txBody>
                  <a:tcPr>
                    <a:solidFill>
                      <a:schemeClr val="accent1">
                        <a:lumMod val="20000"/>
                        <a:lumOff val="80000"/>
                      </a:schemeClr>
                    </a:solidFill>
                  </a:tcPr>
                </a:tc>
                <a:tc>
                  <a:txBody>
                    <a:bodyPr/>
                    <a:lstStyle/>
                    <a:p>
                      <a:r>
                        <a:rPr lang="en-GB" sz="1100" b="0" dirty="0">
                          <a:solidFill>
                            <a:schemeClr val="tx1"/>
                          </a:solidFill>
                        </a:rPr>
                        <a:t>Colours made by mixing</a:t>
                      </a:r>
                      <a:r>
                        <a:rPr lang="en-GB" sz="1100" b="0" baseline="0" dirty="0">
                          <a:solidFill>
                            <a:schemeClr val="tx1"/>
                          </a:solidFill>
                        </a:rPr>
                        <a:t> two primary colours – Green, Purple and Orange</a:t>
                      </a:r>
                      <a:endParaRPr lang="en-GB" sz="11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827445698"/>
                  </a:ext>
                </a:extLst>
              </a:tr>
              <a:tr h="450424">
                <a:tc>
                  <a:txBody>
                    <a:bodyPr/>
                    <a:lstStyle/>
                    <a:p>
                      <a:r>
                        <a:rPr lang="en-GB" sz="1200" b="1" dirty="0">
                          <a:solidFill>
                            <a:schemeClr val="tx1"/>
                          </a:solidFill>
                        </a:rPr>
                        <a:t>Complimentary Colour</a:t>
                      </a:r>
                    </a:p>
                  </a:txBody>
                  <a:tcPr>
                    <a:solidFill>
                      <a:schemeClr val="accent1">
                        <a:lumMod val="20000"/>
                        <a:lumOff val="80000"/>
                      </a:schemeClr>
                    </a:solidFill>
                  </a:tcPr>
                </a:tc>
                <a:tc>
                  <a:txBody>
                    <a:bodyPr/>
                    <a:lstStyle/>
                    <a:p>
                      <a:r>
                        <a:rPr lang="en-GB" sz="1100" b="0" dirty="0">
                          <a:solidFill>
                            <a:schemeClr val="tx1"/>
                          </a:solidFill>
                        </a:rPr>
                        <a:t>Colours which are opposite on the colour</a:t>
                      </a:r>
                      <a:r>
                        <a:rPr lang="en-GB" sz="1100" b="0" baseline="0" dirty="0">
                          <a:solidFill>
                            <a:schemeClr val="tx1"/>
                          </a:solidFill>
                        </a:rPr>
                        <a:t> wheel – Red/Green, Blue/Orange, Yellow/Purple</a:t>
                      </a:r>
                      <a:endParaRPr lang="en-GB" sz="11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635861001"/>
                  </a:ext>
                </a:extLst>
              </a:tr>
              <a:tr h="450424">
                <a:tc>
                  <a:txBody>
                    <a:bodyPr/>
                    <a:lstStyle/>
                    <a:p>
                      <a:r>
                        <a:rPr lang="en-GB" sz="1200" b="1" dirty="0">
                          <a:solidFill>
                            <a:schemeClr val="tx1"/>
                          </a:solidFill>
                        </a:rPr>
                        <a:t>Harmonious Colour</a:t>
                      </a:r>
                    </a:p>
                  </a:txBody>
                  <a:tcPr>
                    <a:solidFill>
                      <a:schemeClr val="accent1">
                        <a:lumMod val="20000"/>
                        <a:lumOff val="80000"/>
                      </a:schemeClr>
                    </a:solidFill>
                  </a:tcPr>
                </a:tc>
                <a:tc>
                  <a:txBody>
                    <a:bodyPr/>
                    <a:lstStyle/>
                    <a:p>
                      <a:r>
                        <a:rPr lang="en-GB" sz="1100" b="0" dirty="0">
                          <a:solidFill>
                            <a:schemeClr val="tx1"/>
                          </a:solidFill>
                        </a:rPr>
                        <a:t>Colours that sit next to, or near each other on the colour wheel – e.g. Blue, Green, Yellow</a:t>
                      </a:r>
                    </a:p>
                  </a:txBody>
                  <a:tcPr>
                    <a:solidFill>
                      <a:schemeClr val="accent1">
                        <a:lumMod val="20000"/>
                        <a:lumOff val="80000"/>
                      </a:schemeClr>
                    </a:solidFill>
                  </a:tcPr>
                </a:tc>
                <a:extLst>
                  <a:ext uri="{0D108BD9-81ED-4DB2-BD59-A6C34878D82A}">
                    <a16:rowId xmlns:a16="http://schemas.microsoft.com/office/drawing/2014/main" val="3343645970"/>
                  </a:ext>
                </a:extLst>
              </a:tr>
              <a:tr h="321732">
                <a:tc>
                  <a:txBody>
                    <a:bodyPr/>
                    <a:lstStyle/>
                    <a:p>
                      <a:r>
                        <a:rPr lang="en-GB" sz="1200" b="1" dirty="0">
                          <a:solidFill>
                            <a:schemeClr val="tx1"/>
                          </a:solidFill>
                        </a:rPr>
                        <a:t>Gradient</a:t>
                      </a:r>
                    </a:p>
                  </a:txBody>
                  <a:tcPr>
                    <a:solidFill>
                      <a:schemeClr val="accent1">
                        <a:lumMod val="20000"/>
                        <a:lumOff val="80000"/>
                      </a:schemeClr>
                    </a:solidFill>
                  </a:tcPr>
                </a:tc>
                <a:tc>
                  <a:txBody>
                    <a:bodyPr/>
                    <a:lstStyle/>
                    <a:p>
                      <a:r>
                        <a:rPr lang="en-GB" sz="1100" b="0" dirty="0">
                          <a:solidFill>
                            <a:schemeClr val="tx1"/>
                          </a:solidFill>
                        </a:rPr>
                        <a:t>A gradual change in tone or colour, without stops between</a:t>
                      </a:r>
                    </a:p>
                  </a:txBody>
                  <a:tcPr>
                    <a:solidFill>
                      <a:schemeClr val="accent1">
                        <a:lumMod val="20000"/>
                        <a:lumOff val="80000"/>
                      </a:schemeClr>
                    </a:solidFill>
                  </a:tcPr>
                </a:tc>
                <a:extLst>
                  <a:ext uri="{0D108BD9-81ED-4DB2-BD59-A6C34878D82A}">
                    <a16:rowId xmlns:a16="http://schemas.microsoft.com/office/drawing/2014/main" val="3747027595"/>
                  </a:ext>
                </a:extLst>
              </a:tr>
              <a:tr h="450424">
                <a:tc>
                  <a:txBody>
                    <a:bodyPr/>
                    <a:lstStyle/>
                    <a:p>
                      <a:r>
                        <a:rPr lang="en-GB" sz="1200" b="1" dirty="0">
                          <a:solidFill>
                            <a:schemeClr val="tx1"/>
                          </a:solidFill>
                        </a:rPr>
                        <a:t>Composition</a:t>
                      </a:r>
                    </a:p>
                  </a:txBody>
                  <a:tcPr>
                    <a:solidFill>
                      <a:schemeClr val="accent1">
                        <a:lumMod val="20000"/>
                        <a:lumOff val="80000"/>
                      </a:schemeClr>
                    </a:solidFill>
                  </a:tcPr>
                </a:tc>
                <a:tc>
                  <a:txBody>
                    <a:bodyPr/>
                    <a:lstStyle/>
                    <a:p>
                      <a:r>
                        <a:rPr lang="en-GB" sz="1100" b="0" dirty="0">
                          <a:solidFill>
                            <a:schemeClr val="tx1"/>
                          </a:solidFill>
                        </a:rPr>
                        <a:t>The</a:t>
                      </a:r>
                      <a:r>
                        <a:rPr lang="en-GB" sz="1100" b="0" baseline="0" dirty="0">
                          <a:solidFill>
                            <a:schemeClr val="tx1"/>
                          </a:solidFill>
                        </a:rPr>
                        <a:t> combination of parts (or elements) to form a whole. The structure of art, music or even writing.</a:t>
                      </a:r>
                      <a:endParaRPr lang="en-GB" sz="11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739342843"/>
                  </a:ext>
                </a:extLst>
              </a:tr>
              <a:tr h="450424">
                <a:tc>
                  <a:txBody>
                    <a:bodyPr/>
                    <a:lstStyle/>
                    <a:p>
                      <a:r>
                        <a:rPr lang="en-GB" sz="1200" b="1" dirty="0">
                          <a:solidFill>
                            <a:schemeClr val="tx1"/>
                          </a:solidFill>
                        </a:rPr>
                        <a:t>Medium/Media</a:t>
                      </a:r>
                    </a:p>
                  </a:txBody>
                  <a:tcPr>
                    <a:solidFill>
                      <a:schemeClr val="accent1">
                        <a:lumMod val="20000"/>
                        <a:lumOff val="80000"/>
                      </a:schemeClr>
                    </a:solidFill>
                  </a:tcPr>
                </a:tc>
                <a:tc>
                  <a:txBody>
                    <a:bodyPr/>
                    <a:lstStyle/>
                    <a:p>
                      <a:r>
                        <a:rPr lang="en-GB" sz="1100" b="0" dirty="0">
                          <a:solidFill>
                            <a:schemeClr val="tx1"/>
                          </a:solidFill>
                        </a:rPr>
                        <a:t>The materials a work of art is made from – e.g. pencil, paint, chalk, ink, photography</a:t>
                      </a:r>
                    </a:p>
                  </a:txBody>
                  <a:tcPr>
                    <a:solidFill>
                      <a:schemeClr val="accent1">
                        <a:lumMod val="20000"/>
                        <a:lumOff val="80000"/>
                      </a:schemeClr>
                    </a:solidFill>
                  </a:tcPr>
                </a:tc>
                <a:extLst>
                  <a:ext uri="{0D108BD9-81ED-4DB2-BD59-A6C34878D82A}">
                    <a16:rowId xmlns:a16="http://schemas.microsoft.com/office/drawing/2014/main" val="4047823950"/>
                  </a:ext>
                </a:extLst>
              </a:tr>
              <a:tr h="232462">
                <a:tc>
                  <a:txBody>
                    <a:bodyPr/>
                    <a:lstStyle/>
                    <a:p>
                      <a:r>
                        <a:rPr lang="en-GB" sz="1200" b="1" dirty="0">
                          <a:solidFill>
                            <a:schemeClr val="tx1"/>
                          </a:solidFill>
                        </a:rPr>
                        <a:t>Mixing</a:t>
                      </a:r>
                    </a:p>
                  </a:txBody>
                  <a:tcPr>
                    <a:solidFill>
                      <a:schemeClr val="accent1">
                        <a:lumMod val="20000"/>
                        <a:lumOff val="80000"/>
                      </a:schemeClr>
                    </a:solidFill>
                  </a:tcPr>
                </a:tc>
                <a:tc>
                  <a:txBody>
                    <a:bodyPr/>
                    <a:lstStyle/>
                    <a:p>
                      <a:r>
                        <a:rPr lang="en-GB" sz="1100" b="0" dirty="0">
                          <a:solidFill>
                            <a:schemeClr val="tx1"/>
                          </a:solidFill>
                        </a:rPr>
                        <a:t>With paints, inks or other wet media, combining two or more colours to create a third.</a:t>
                      </a:r>
                    </a:p>
                  </a:txBody>
                  <a:tcPr>
                    <a:solidFill>
                      <a:schemeClr val="accent1">
                        <a:lumMod val="20000"/>
                        <a:lumOff val="80000"/>
                      </a:schemeClr>
                    </a:solidFill>
                  </a:tcPr>
                </a:tc>
                <a:extLst>
                  <a:ext uri="{0D108BD9-81ED-4DB2-BD59-A6C34878D82A}">
                    <a16:rowId xmlns:a16="http://schemas.microsoft.com/office/drawing/2014/main" val="3926457145"/>
                  </a:ext>
                </a:extLst>
              </a:tr>
              <a:tr h="232462">
                <a:tc>
                  <a:txBody>
                    <a:bodyPr/>
                    <a:lstStyle/>
                    <a:p>
                      <a:r>
                        <a:rPr lang="en-GB" sz="1200" b="1" dirty="0">
                          <a:solidFill>
                            <a:schemeClr val="tx1"/>
                          </a:solidFill>
                        </a:rPr>
                        <a:t>Blending</a:t>
                      </a:r>
                    </a:p>
                  </a:txBody>
                  <a:tcPr>
                    <a:solidFill>
                      <a:schemeClr val="accent1">
                        <a:lumMod val="20000"/>
                        <a:lumOff val="80000"/>
                      </a:schemeClr>
                    </a:solidFill>
                  </a:tcPr>
                </a:tc>
                <a:tc>
                  <a:txBody>
                    <a:bodyPr/>
                    <a:lstStyle/>
                    <a:p>
                      <a:r>
                        <a:rPr lang="en-GB" sz="1100" b="0" dirty="0">
                          <a:solidFill>
                            <a:schemeClr val="tx1"/>
                          </a:solidFill>
                        </a:rPr>
                        <a:t>Similar to mixing, but can be done with dry media. The colours are combined on the paper or canvas.</a:t>
                      </a:r>
                    </a:p>
                  </a:txBody>
                  <a:tcPr>
                    <a:solidFill>
                      <a:schemeClr val="accent1">
                        <a:lumMod val="20000"/>
                        <a:lumOff val="80000"/>
                      </a:schemeClr>
                    </a:solidFill>
                  </a:tcPr>
                </a:tc>
                <a:extLst>
                  <a:ext uri="{0D108BD9-81ED-4DB2-BD59-A6C34878D82A}">
                    <a16:rowId xmlns:a16="http://schemas.microsoft.com/office/drawing/2014/main" val="3736299410"/>
                  </a:ext>
                </a:extLst>
              </a:tr>
              <a:tr h="232462">
                <a:tc>
                  <a:txBody>
                    <a:bodyPr/>
                    <a:lstStyle/>
                    <a:p>
                      <a:r>
                        <a:rPr lang="en-GB" sz="1200" b="1" dirty="0">
                          <a:solidFill>
                            <a:schemeClr val="tx1"/>
                          </a:solidFill>
                        </a:rPr>
                        <a:t>Abstract</a:t>
                      </a:r>
                    </a:p>
                  </a:txBody>
                  <a:tcPr>
                    <a:solidFill>
                      <a:schemeClr val="accent1">
                        <a:lumMod val="20000"/>
                        <a:lumOff val="80000"/>
                      </a:schemeClr>
                    </a:solidFill>
                  </a:tcPr>
                </a:tc>
                <a:tc>
                  <a:txBody>
                    <a:bodyPr/>
                    <a:lstStyle/>
                    <a:p>
                      <a:r>
                        <a:rPr lang="en-GB" sz="1100" b="0" dirty="0">
                          <a:solidFill>
                            <a:schemeClr val="tx1"/>
                          </a:solidFill>
                        </a:rPr>
                        <a:t>Art that does not attempt to represent reality – colours, tones, lines and shapes.</a:t>
                      </a:r>
                    </a:p>
                  </a:txBody>
                  <a:tcPr>
                    <a:solidFill>
                      <a:schemeClr val="accent1">
                        <a:lumMod val="20000"/>
                        <a:lumOff val="80000"/>
                      </a:schemeClr>
                    </a:solidFill>
                  </a:tcPr>
                </a:tc>
                <a:extLst>
                  <a:ext uri="{0D108BD9-81ED-4DB2-BD59-A6C34878D82A}">
                    <a16:rowId xmlns:a16="http://schemas.microsoft.com/office/drawing/2014/main" val="4132827263"/>
                  </a:ext>
                </a:extLst>
              </a:tr>
              <a:tr h="232462">
                <a:tc>
                  <a:txBody>
                    <a:bodyPr/>
                    <a:lstStyle/>
                    <a:p>
                      <a:r>
                        <a:rPr lang="en-GB" sz="1200" b="1" dirty="0">
                          <a:solidFill>
                            <a:schemeClr val="tx1"/>
                          </a:solidFill>
                        </a:rPr>
                        <a:t>Figurative</a:t>
                      </a:r>
                    </a:p>
                  </a:txBody>
                  <a:tcPr>
                    <a:solidFill>
                      <a:schemeClr val="accent1">
                        <a:lumMod val="20000"/>
                        <a:lumOff val="80000"/>
                      </a:schemeClr>
                    </a:solidFill>
                  </a:tcPr>
                </a:tc>
                <a:tc>
                  <a:txBody>
                    <a:bodyPr/>
                    <a:lstStyle/>
                    <a:p>
                      <a:r>
                        <a:rPr lang="en-GB" sz="1100" b="0" dirty="0">
                          <a:solidFill>
                            <a:schemeClr val="tx1"/>
                          </a:solidFill>
                        </a:rPr>
                        <a:t>Art that does try to represent reality, showing figures or objects that exist in real life.</a:t>
                      </a:r>
                    </a:p>
                  </a:txBody>
                  <a:tcPr>
                    <a:solidFill>
                      <a:schemeClr val="accent1">
                        <a:lumMod val="20000"/>
                        <a:lumOff val="80000"/>
                      </a:schemeClr>
                    </a:solidFill>
                  </a:tcPr>
                </a:tc>
                <a:extLst>
                  <a:ext uri="{0D108BD9-81ED-4DB2-BD59-A6C34878D82A}">
                    <a16:rowId xmlns:a16="http://schemas.microsoft.com/office/drawing/2014/main" val="1882957680"/>
                  </a:ext>
                </a:extLst>
              </a:tr>
            </a:tbl>
          </a:graphicData>
        </a:graphic>
      </p:graphicFrame>
      <p:sp>
        <p:nvSpPr>
          <p:cNvPr id="5" name="TextBox 4"/>
          <p:cNvSpPr txBox="1"/>
          <p:nvPr/>
        </p:nvSpPr>
        <p:spPr>
          <a:xfrm>
            <a:off x="3654362" y="306675"/>
            <a:ext cx="3373514" cy="369284"/>
          </a:xfrm>
          <a:prstGeom prst="rect">
            <a:avLst/>
          </a:prstGeom>
          <a:noFill/>
        </p:spPr>
        <p:txBody>
          <a:bodyPr wrap="square" rtlCol="0">
            <a:spAutoFit/>
          </a:bodyPr>
          <a:lstStyle/>
          <a:p>
            <a:r>
              <a:rPr lang="en-GB" dirty="0"/>
              <a:t>Key Words</a:t>
            </a:r>
          </a:p>
        </p:txBody>
      </p:sp>
      <p:graphicFrame>
        <p:nvGraphicFramePr>
          <p:cNvPr id="6" name="Table 5">
            <a:extLst>
              <a:ext uri="{FF2B5EF4-FFF2-40B4-BE49-F238E27FC236}">
                <a16:creationId xmlns:a16="http://schemas.microsoft.com/office/drawing/2014/main" id="{3B3524C0-F9EB-4896-B7B0-6069C43E4C96}"/>
              </a:ext>
            </a:extLst>
          </p:cNvPr>
          <p:cNvGraphicFramePr>
            <a:graphicFrameLocks noGrp="1"/>
          </p:cNvGraphicFramePr>
          <p:nvPr>
            <p:extLst>
              <p:ext uri="{D42A27DB-BD31-4B8C-83A1-F6EECF244321}">
                <p14:modId xmlns:p14="http://schemas.microsoft.com/office/powerpoint/2010/main" val="3836897919"/>
              </p:ext>
            </p:extLst>
          </p:nvPr>
        </p:nvGraphicFramePr>
        <p:xfrm>
          <a:off x="358689" y="772378"/>
          <a:ext cx="3968318" cy="5410200"/>
        </p:xfrm>
        <a:graphic>
          <a:graphicData uri="http://schemas.openxmlformats.org/drawingml/2006/table">
            <a:tbl>
              <a:tblPr firstRow="1" bandRow="1">
                <a:tableStyleId>{5C22544A-7EE6-4342-B048-85BDC9FD1C3A}</a:tableStyleId>
              </a:tblPr>
              <a:tblGrid>
                <a:gridCol w="1198485">
                  <a:extLst>
                    <a:ext uri="{9D8B030D-6E8A-4147-A177-3AD203B41FA5}">
                      <a16:colId xmlns:a16="http://schemas.microsoft.com/office/drawing/2014/main" val="1438851174"/>
                    </a:ext>
                  </a:extLst>
                </a:gridCol>
                <a:gridCol w="2769833">
                  <a:extLst>
                    <a:ext uri="{9D8B030D-6E8A-4147-A177-3AD203B41FA5}">
                      <a16:colId xmlns:a16="http://schemas.microsoft.com/office/drawing/2014/main" val="695465812"/>
                    </a:ext>
                  </a:extLst>
                </a:gridCol>
              </a:tblGrid>
              <a:tr h="559101">
                <a:tc>
                  <a:txBody>
                    <a:bodyPr/>
                    <a:lstStyle/>
                    <a:p>
                      <a:r>
                        <a:rPr lang="en-GB" sz="1200" b="1" dirty="0">
                          <a:solidFill>
                            <a:schemeClr val="tx1"/>
                          </a:solidFill>
                        </a:rPr>
                        <a:t>Portrait</a:t>
                      </a:r>
                    </a:p>
                  </a:txBody>
                  <a:tcPr>
                    <a:solidFill>
                      <a:schemeClr val="accent1">
                        <a:lumMod val="20000"/>
                        <a:lumOff val="80000"/>
                      </a:schemeClr>
                    </a:solidFill>
                  </a:tcPr>
                </a:tc>
                <a:tc>
                  <a:txBody>
                    <a:bodyPr/>
                    <a:lstStyle/>
                    <a:p>
                      <a:r>
                        <a:rPr lang="en-GB" sz="1100" b="0" baseline="0" dirty="0">
                          <a:solidFill>
                            <a:schemeClr val="tx1"/>
                          </a:solidFill>
                        </a:rPr>
                        <a:t>A likeness or image of a person. Portraits can be drawings, paintings, photographs or even sculptures. Often they focus mainly on the subject’s face.</a:t>
                      </a:r>
                    </a:p>
                  </a:txBody>
                  <a:tcPr>
                    <a:solidFill>
                      <a:schemeClr val="accent1">
                        <a:lumMod val="20000"/>
                        <a:lumOff val="80000"/>
                      </a:schemeClr>
                    </a:solidFill>
                  </a:tcPr>
                </a:tc>
                <a:extLst>
                  <a:ext uri="{0D108BD9-81ED-4DB2-BD59-A6C34878D82A}">
                    <a16:rowId xmlns:a16="http://schemas.microsoft.com/office/drawing/2014/main" val="4272978300"/>
                  </a:ext>
                </a:extLst>
              </a:tr>
              <a:tr h="201276">
                <a:tc>
                  <a:txBody>
                    <a:bodyPr/>
                    <a:lstStyle/>
                    <a:p>
                      <a:pPr lvl="0">
                        <a:buNone/>
                      </a:pPr>
                      <a:r>
                        <a:rPr lang="en-GB" sz="1200" b="1" dirty="0">
                          <a:solidFill>
                            <a:schemeClr val="tx1"/>
                          </a:solidFill>
                        </a:rPr>
                        <a:t>Self Portrait</a:t>
                      </a:r>
                    </a:p>
                  </a:txBody>
                  <a:tcPr>
                    <a:solidFill>
                      <a:schemeClr val="accent1">
                        <a:lumMod val="20000"/>
                        <a:lumOff val="80000"/>
                      </a:schemeClr>
                    </a:solidFill>
                  </a:tcPr>
                </a:tc>
                <a:tc>
                  <a:txBody>
                    <a:bodyPr/>
                    <a:lstStyle/>
                    <a:p>
                      <a:pPr lvl="0">
                        <a:buNone/>
                      </a:pPr>
                      <a:r>
                        <a:rPr lang="en-GB" sz="1100" b="0" baseline="0" dirty="0">
                          <a:solidFill>
                            <a:schemeClr val="tx1"/>
                          </a:solidFill>
                        </a:rPr>
                        <a:t>A portrait of the artist making the image. </a:t>
                      </a:r>
                    </a:p>
                  </a:txBody>
                  <a:tcPr>
                    <a:solidFill>
                      <a:schemeClr val="accent1">
                        <a:lumMod val="20000"/>
                        <a:lumOff val="80000"/>
                      </a:schemeClr>
                    </a:solidFill>
                  </a:tcPr>
                </a:tc>
                <a:extLst>
                  <a:ext uri="{0D108BD9-81ED-4DB2-BD59-A6C34878D82A}">
                    <a16:rowId xmlns:a16="http://schemas.microsoft.com/office/drawing/2014/main" val="3872637352"/>
                  </a:ext>
                </a:extLst>
              </a:tr>
              <a:tr h="313097">
                <a:tc>
                  <a:txBody>
                    <a:bodyPr/>
                    <a:lstStyle/>
                    <a:p>
                      <a:r>
                        <a:rPr lang="en-GB" sz="1200" b="1" dirty="0">
                          <a:solidFill>
                            <a:schemeClr val="tx1"/>
                          </a:solidFill>
                        </a:rPr>
                        <a:t>Proportion</a:t>
                      </a:r>
                    </a:p>
                  </a:txBody>
                  <a:tcPr>
                    <a:solidFill>
                      <a:schemeClr val="accent1">
                        <a:lumMod val="20000"/>
                        <a:lumOff val="80000"/>
                      </a:schemeClr>
                    </a:solidFill>
                  </a:tcPr>
                </a:tc>
                <a:tc>
                  <a:txBody>
                    <a:bodyPr/>
                    <a:lstStyle/>
                    <a:p>
                      <a:r>
                        <a:rPr lang="en-GB" sz="1100" b="0" baseline="0" dirty="0">
                          <a:solidFill>
                            <a:schemeClr val="tx1"/>
                          </a:solidFill>
                        </a:rPr>
                        <a:t>In art, the relationship between one thing and another in terms of size and  distance</a:t>
                      </a:r>
                    </a:p>
                  </a:txBody>
                  <a:tcPr>
                    <a:solidFill>
                      <a:schemeClr val="accent1">
                        <a:lumMod val="20000"/>
                        <a:lumOff val="80000"/>
                      </a:schemeClr>
                    </a:solidFill>
                  </a:tcPr>
                </a:tc>
                <a:extLst>
                  <a:ext uri="{0D108BD9-81ED-4DB2-BD59-A6C34878D82A}">
                    <a16:rowId xmlns:a16="http://schemas.microsoft.com/office/drawing/2014/main" val="1827445698"/>
                  </a:ext>
                </a:extLst>
              </a:tr>
              <a:tr h="313097">
                <a:tc>
                  <a:txBody>
                    <a:bodyPr/>
                    <a:lstStyle/>
                    <a:p>
                      <a:r>
                        <a:rPr lang="en-GB" sz="1200" b="1" dirty="0">
                          <a:solidFill>
                            <a:schemeClr val="tx1"/>
                          </a:solidFill>
                        </a:rPr>
                        <a:t>Profile</a:t>
                      </a:r>
                    </a:p>
                  </a:txBody>
                  <a:tcPr>
                    <a:solidFill>
                      <a:schemeClr val="accent1">
                        <a:lumMod val="20000"/>
                        <a:lumOff val="80000"/>
                      </a:schemeClr>
                    </a:solidFill>
                  </a:tcPr>
                </a:tc>
                <a:tc>
                  <a:txBody>
                    <a:bodyPr/>
                    <a:lstStyle/>
                    <a:p>
                      <a:r>
                        <a:rPr lang="en-GB" sz="1100" b="0" baseline="0" dirty="0">
                          <a:solidFill>
                            <a:schemeClr val="tx1"/>
                          </a:solidFill>
                        </a:rPr>
                        <a:t>In portraiture, when the subject is viewed from the side.</a:t>
                      </a:r>
                    </a:p>
                  </a:txBody>
                  <a:tcPr>
                    <a:solidFill>
                      <a:schemeClr val="accent1">
                        <a:lumMod val="20000"/>
                        <a:lumOff val="80000"/>
                      </a:schemeClr>
                    </a:solidFill>
                  </a:tcPr>
                </a:tc>
                <a:extLst>
                  <a:ext uri="{0D108BD9-81ED-4DB2-BD59-A6C34878D82A}">
                    <a16:rowId xmlns:a16="http://schemas.microsoft.com/office/drawing/2014/main" val="2635861001"/>
                  </a:ext>
                </a:extLst>
              </a:tr>
              <a:tr h="436099">
                <a:tc>
                  <a:txBody>
                    <a:bodyPr/>
                    <a:lstStyle/>
                    <a:p>
                      <a:r>
                        <a:rPr lang="en-GB" sz="1200" b="1">
                          <a:solidFill>
                            <a:schemeClr val="tx1"/>
                          </a:solidFill>
                        </a:rPr>
                        <a:t>Subject</a:t>
                      </a:r>
                      <a:endParaRPr lang="en-GB" sz="1200" b="1" dirty="0">
                        <a:solidFill>
                          <a:schemeClr val="tx1"/>
                        </a:solidFill>
                      </a:endParaRPr>
                    </a:p>
                  </a:txBody>
                  <a:tcPr>
                    <a:solidFill>
                      <a:schemeClr val="accent1">
                        <a:lumMod val="20000"/>
                        <a:lumOff val="80000"/>
                      </a:schemeClr>
                    </a:solidFill>
                  </a:tcPr>
                </a:tc>
                <a:tc>
                  <a:txBody>
                    <a:bodyPr/>
                    <a:lstStyle/>
                    <a:p>
                      <a:r>
                        <a:rPr lang="en-GB" sz="1100" b="0" dirty="0">
                          <a:solidFill>
                            <a:schemeClr val="tx1"/>
                          </a:solidFill>
                        </a:rPr>
                        <a:t>The main focus of a work of art. The person, object or scene that is the focal point of the image.</a:t>
                      </a:r>
                    </a:p>
                  </a:txBody>
                  <a:tcPr>
                    <a:solidFill>
                      <a:schemeClr val="accent1">
                        <a:lumMod val="20000"/>
                        <a:lumOff val="80000"/>
                      </a:schemeClr>
                    </a:solidFill>
                  </a:tcPr>
                </a:tc>
                <a:extLst>
                  <a:ext uri="{0D108BD9-81ED-4DB2-BD59-A6C34878D82A}">
                    <a16:rowId xmlns:a16="http://schemas.microsoft.com/office/drawing/2014/main" val="3343645970"/>
                  </a:ext>
                </a:extLst>
              </a:tr>
              <a:tr h="436099">
                <a:tc>
                  <a:txBody>
                    <a:bodyPr/>
                    <a:lstStyle/>
                    <a:p>
                      <a:r>
                        <a:rPr lang="en-GB" sz="1200" b="1">
                          <a:solidFill>
                            <a:schemeClr val="tx1"/>
                          </a:solidFill>
                        </a:rPr>
                        <a:t>Identity</a:t>
                      </a:r>
                      <a:endParaRPr lang="en-GB" sz="1200" b="1" dirty="0">
                        <a:solidFill>
                          <a:schemeClr val="tx1"/>
                        </a:solidFill>
                      </a:endParaRPr>
                    </a:p>
                  </a:txBody>
                  <a:tcPr>
                    <a:solidFill>
                      <a:schemeClr val="accent1">
                        <a:lumMod val="20000"/>
                        <a:lumOff val="80000"/>
                      </a:schemeClr>
                    </a:solidFill>
                  </a:tcPr>
                </a:tc>
                <a:tc>
                  <a:txBody>
                    <a:bodyPr/>
                    <a:lstStyle/>
                    <a:p>
                      <a:r>
                        <a:rPr lang="en-GB" sz="1100" b="0" dirty="0">
                          <a:solidFill>
                            <a:schemeClr val="tx1"/>
                          </a:solidFill>
                        </a:rPr>
                        <a:t>Who a person is – what</a:t>
                      </a:r>
                      <a:r>
                        <a:rPr lang="en-GB" sz="1100" b="0" baseline="0" dirty="0">
                          <a:solidFill>
                            <a:schemeClr val="tx1"/>
                          </a:solidFill>
                        </a:rPr>
                        <a:t> characteristics or features they might have that make them unique.</a:t>
                      </a:r>
                      <a:endParaRPr lang="en-GB" sz="11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747027595"/>
                  </a:ext>
                </a:extLst>
              </a:tr>
              <a:tr h="201276">
                <a:tc>
                  <a:txBody>
                    <a:bodyPr/>
                    <a:lstStyle/>
                    <a:p>
                      <a:r>
                        <a:rPr lang="en-GB" sz="1200" b="1" dirty="0">
                          <a:solidFill>
                            <a:schemeClr val="tx1"/>
                          </a:solidFill>
                        </a:rPr>
                        <a:t>Iris</a:t>
                      </a:r>
                    </a:p>
                  </a:txBody>
                  <a:tcPr>
                    <a:solidFill>
                      <a:schemeClr val="accent1">
                        <a:lumMod val="20000"/>
                        <a:lumOff val="80000"/>
                      </a:schemeClr>
                    </a:solidFill>
                  </a:tcPr>
                </a:tc>
                <a:tc>
                  <a:txBody>
                    <a:bodyPr/>
                    <a:lstStyle/>
                    <a:p>
                      <a:r>
                        <a:rPr lang="en-GB" sz="1100" b="0" baseline="0" dirty="0">
                          <a:solidFill>
                            <a:schemeClr val="tx1"/>
                          </a:solidFill>
                        </a:rPr>
                        <a:t>The coloured part of the eye.</a:t>
                      </a:r>
                    </a:p>
                  </a:txBody>
                  <a:tcPr>
                    <a:solidFill>
                      <a:schemeClr val="accent1">
                        <a:lumMod val="20000"/>
                        <a:lumOff val="80000"/>
                      </a:schemeClr>
                    </a:solidFill>
                  </a:tcPr>
                </a:tc>
                <a:extLst>
                  <a:ext uri="{0D108BD9-81ED-4DB2-BD59-A6C34878D82A}">
                    <a16:rowId xmlns:a16="http://schemas.microsoft.com/office/drawing/2014/main" val="3739342843"/>
                  </a:ext>
                </a:extLst>
              </a:tr>
              <a:tr h="201276">
                <a:tc>
                  <a:txBody>
                    <a:bodyPr/>
                    <a:lstStyle/>
                    <a:p>
                      <a:r>
                        <a:rPr lang="en-GB" sz="1200" b="1" dirty="0">
                          <a:solidFill>
                            <a:schemeClr val="tx1"/>
                          </a:solidFill>
                        </a:rPr>
                        <a:t>Pupil</a:t>
                      </a:r>
                    </a:p>
                  </a:txBody>
                  <a:tcPr>
                    <a:solidFill>
                      <a:schemeClr val="accent1">
                        <a:lumMod val="20000"/>
                        <a:lumOff val="80000"/>
                      </a:schemeClr>
                    </a:solidFill>
                  </a:tcPr>
                </a:tc>
                <a:tc>
                  <a:txBody>
                    <a:bodyPr/>
                    <a:lstStyle/>
                    <a:p>
                      <a:r>
                        <a:rPr lang="en-GB" sz="1100" b="0" dirty="0">
                          <a:solidFill>
                            <a:schemeClr val="tx1"/>
                          </a:solidFill>
                        </a:rPr>
                        <a:t>The dark hole</a:t>
                      </a:r>
                      <a:r>
                        <a:rPr lang="en-GB" sz="1100" b="0" baseline="0" dirty="0">
                          <a:solidFill>
                            <a:schemeClr val="tx1"/>
                          </a:solidFill>
                        </a:rPr>
                        <a:t> in the centre of the iris.</a:t>
                      </a:r>
                      <a:endParaRPr lang="en-GB" sz="11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4047823950"/>
                  </a:ext>
                </a:extLst>
              </a:tr>
              <a:tr h="313097">
                <a:tc>
                  <a:txBody>
                    <a:bodyPr/>
                    <a:lstStyle/>
                    <a:p>
                      <a:r>
                        <a:rPr lang="en-GB" sz="1200" b="1" dirty="0">
                          <a:solidFill>
                            <a:schemeClr val="tx1"/>
                          </a:solidFill>
                        </a:rPr>
                        <a:t>Philtrum</a:t>
                      </a:r>
                    </a:p>
                  </a:txBody>
                  <a:tcPr>
                    <a:solidFill>
                      <a:schemeClr val="accent1">
                        <a:lumMod val="20000"/>
                        <a:lumOff val="80000"/>
                      </a:schemeClr>
                    </a:solidFill>
                  </a:tcPr>
                </a:tc>
                <a:tc>
                  <a:txBody>
                    <a:bodyPr/>
                    <a:lstStyle/>
                    <a:p>
                      <a:r>
                        <a:rPr lang="en-GB" sz="1100" b="0" dirty="0">
                          <a:solidFill>
                            <a:schemeClr val="tx1"/>
                          </a:solidFill>
                        </a:rPr>
                        <a:t>The indentation in the middle of the upper lip, beneath the nose.</a:t>
                      </a:r>
                    </a:p>
                  </a:txBody>
                  <a:tcPr>
                    <a:solidFill>
                      <a:schemeClr val="accent1">
                        <a:lumMod val="20000"/>
                        <a:lumOff val="80000"/>
                      </a:schemeClr>
                    </a:solidFill>
                  </a:tcPr>
                </a:tc>
                <a:extLst>
                  <a:ext uri="{0D108BD9-81ED-4DB2-BD59-A6C34878D82A}">
                    <a16:rowId xmlns:a16="http://schemas.microsoft.com/office/drawing/2014/main" val="3736299410"/>
                  </a:ext>
                </a:extLst>
              </a:tr>
              <a:tr h="436099">
                <a:tc>
                  <a:txBody>
                    <a:bodyPr/>
                    <a:lstStyle/>
                    <a:p>
                      <a:r>
                        <a:rPr lang="en-GB" sz="1200" b="1" dirty="0">
                          <a:solidFill>
                            <a:schemeClr val="tx1"/>
                          </a:solidFill>
                        </a:rPr>
                        <a:t>Renaissance</a:t>
                      </a:r>
                    </a:p>
                  </a:txBody>
                  <a:tcPr>
                    <a:solidFill>
                      <a:schemeClr val="accent1">
                        <a:lumMod val="20000"/>
                        <a:lumOff val="80000"/>
                      </a:schemeClr>
                    </a:solidFill>
                  </a:tcPr>
                </a:tc>
                <a:tc>
                  <a:txBody>
                    <a:bodyPr/>
                    <a:lstStyle/>
                    <a:p>
                      <a:r>
                        <a:rPr lang="en-GB" sz="1100" b="0" dirty="0">
                          <a:solidFill>
                            <a:schemeClr val="tx1"/>
                          </a:solidFill>
                        </a:rPr>
                        <a:t>Literally means “rebirth”. A time from</a:t>
                      </a:r>
                      <a:r>
                        <a:rPr lang="en-GB" sz="1100" b="0" baseline="0" dirty="0">
                          <a:solidFill>
                            <a:schemeClr val="tx1"/>
                          </a:solidFill>
                        </a:rPr>
                        <a:t> the 14</a:t>
                      </a:r>
                      <a:r>
                        <a:rPr lang="en-GB" sz="1100" b="0" baseline="30000" dirty="0">
                          <a:solidFill>
                            <a:schemeClr val="tx1"/>
                          </a:solidFill>
                        </a:rPr>
                        <a:t>th</a:t>
                      </a:r>
                      <a:r>
                        <a:rPr lang="en-GB" sz="1100" b="0" baseline="0" dirty="0">
                          <a:solidFill>
                            <a:schemeClr val="tx1"/>
                          </a:solidFill>
                        </a:rPr>
                        <a:t> – 17</a:t>
                      </a:r>
                      <a:r>
                        <a:rPr lang="en-GB" sz="1100" b="0" baseline="30000" dirty="0">
                          <a:solidFill>
                            <a:schemeClr val="tx1"/>
                          </a:solidFill>
                        </a:rPr>
                        <a:t>th</a:t>
                      </a:r>
                      <a:r>
                        <a:rPr lang="en-GB" sz="1100" b="0" baseline="0" dirty="0">
                          <a:solidFill>
                            <a:schemeClr val="tx1"/>
                          </a:solidFill>
                        </a:rPr>
                        <a:t> century when classical art and philosophy were rediscovered, creating a new age of science and culture.</a:t>
                      </a:r>
                      <a:endParaRPr lang="en-GB" sz="11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4254363547"/>
                  </a:ext>
                </a:extLst>
              </a:tr>
              <a:tr h="436099">
                <a:tc>
                  <a:txBody>
                    <a:bodyPr/>
                    <a:lstStyle/>
                    <a:p>
                      <a:r>
                        <a:rPr lang="en-GB" sz="1200" b="1" dirty="0">
                          <a:solidFill>
                            <a:schemeClr val="tx1"/>
                          </a:solidFill>
                        </a:rPr>
                        <a:t>Symbolism</a:t>
                      </a:r>
                    </a:p>
                  </a:txBody>
                  <a:tcPr>
                    <a:solidFill>
                      <a:schemeClr val="accent1">
                        <a:lumMod val="20000"/>
                        <a:lumOff val="80000"/>
                      </a:schemeClr>
                    </a:solidFill>
                  </a:tcPr>
                </a:tc>
                <a:tc>
                  <a:txBody>
                    <a:bodyPr/>
                    <a:lstStyle/>
                    <a:p>
                      <a:r>
                        <a:rPr lang="en-GB" sz="1100" b="0" dirty="0">
                          <a:solidFill>
                            <a:schemeClr val="tx1"/>
                          </a:solidFill>
                        </a:rPr>
                        <a:t>Using an object or word to represent or show something else (e.g. a book to represent knowledge)</a:t>
                      </a:r>
                    </a:p>
                  </a:txBody>
                  <a:tcPr>
                    <a:solidFill>
                      <a:schemeClr val="accent1">
                        <a:lumMod val="20000"/>
                        <a:lumOff val="80000"/>
                      </a:schemeClr>
                    </a:solidFill>
                  </a:tcPr>
                </a:tc>
                <a:extLst>
                  <a:ext uri="{0D108BD9-81ED-4DB2-BD59-A6C34878D82A}">
                    <a16:rowId xmlns:a16="http://schemas.microsoft.com/office/drawing/2014/main" val="1227502709"/>
                  </a:ext>
                </a:extLst>
              </a:tr>
            </a:tbl>
          </a:graphicData>
        </a:graphic>
      </p:graphicFrame>
    </p:spTree>
    <p:extLst>
      <p:ext uri="{BB962C8B-B14F-4D97-AF65-F5344CB8AC3E}">
        <p14:creationId xmlns:p14="http://schemas.microsoft.com/office/powerpoint/2010/main" val="68769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48263" y="4786009"/>
            <a:ext cx="4250988" cy="17052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426085" y="2762655"/>
            <a:ext cx="4173166" cy="191634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4192621" y="1011677"/>
            <a:ext cx="4406630" cy="165370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87549" y="4182894"/>
            <a:ext cx="4105072" cy="23083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14009" y="1011677"/>
            <a:ext cx="3934836" cy="30822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4285B5F6-9444-4F5E-A0CC-A47E12BFC33B}"/>
              </a:ext>
            </a:extLst>
          </p:cNvPr>
          <p:cNvSpPr>
            <a:spLocks noGrp="1"/>
          </p:cNvSpPr>
          <p:nvPr>
            <p:ph type="subTitle" idx="1"/>
          </p:nvPr>
        </p:nvSpPr>
        <p:spPr>
          <a:xfrm>
            <a:off x="1143000" y="421094"/>
            <a:ext cx="6858000" cy="400894"/>
          </a:xfrm>
        </p:spPr>
        <p:txBody>
          <a:bodyPr lIns="91440" tIns="45720" rIns="91440" bIns="45720" anchor="t"/>
          <a:lstStyle/>
          <a:p>
            <a:r>
              <a:rPr lang="en-US">
                <a:cs typeface="Calibri"/>
              </a:rPr>
              <a:t>Proportions of the Face</a:t>
            </a:r>
            <a:endParaRPr lang="en-US"/>
          </a:p>
        </p:txBody>
      </p:sp>
      <p:pic>
        <p:nvPicPr>
          <p:cNvPr id="4" name="Picture 4" descr="A picture containing person, indoor, close&#10;&#10;Description automatically generated">
            <a:extLst>
              <a:ext uri="{FF2B5EF4-FFF2-40B4-BE49-F238E27FC236}">
                <a16:creationId xmlns:a16="http://schemas.microsoft.com/office/drawing/2014/main" id="{53BF296E-D878-4B4F-A771-82F1A21210AA}"/>
              </a:ext>
            </a:extLst>
          </p:cNvPr>
          <p:cNvPicPr>
            <a:picLocks noChangeAspect="1"/>
          </p:cNvPicPr>
          <p:nvPr/>
        </p:nvPicPr>
        <p:blipFill>
          <a:blip r:embed="rId2"/>
          <a:stretch>
            <a:fillRect/>
          </a:stretch>
        </p:blipFill>
        <p:spPr>
          <a:xfrm>
            <a:off x="340468" y="1114388"/>
            <a:ext cx="2308253" cy="2894746"/>
          </a:xfrm>
          <a:prstGeom prst="rect">
            <a:avLst/>
          </a:prstGeom>
        </p:spPr>
      </p:pic>
      <p:cxnSp>
        <p:nvCxnSpPr>
          <p:cNvPr id="5" name="Straight Connector 4"/>
          <p:cNvCxnSpPr/>
          <p:nvPr/>
        </p:nvCxnSpPr>
        <p:spPr>
          <a:xfrm>
            <a:off x="1494594" y="3619712"/>
            <a:ext cx="15922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94594" y="1201032"/>
            <a:ext cx="15922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57410" y="2397906"/>
            <a:ext cx="9067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3200" y="1509277"/>
            <a:ext cx="1303506" cy="1569660"/>
          </a:xfrm>
          <a:prstGeom prst="rect">
            <a:avLst/>
          </a:prstGeom>
          <a:noFill/>
        </p:spPr>
        <p:txBody>
          <a:bodyPr wrap="square" rtlCol="0">
            <a:spAutoFit/>
          </a:bodyPr>
          <a:lstStyle/>
          <a:p>
            <a:pPr algn="r"/>
            <a:r>
              <a:rPr lang="en-GB" sz="1600" dirty="0"/>
              <a:t>The </a:t>
            </a:r>
            <a:r>
              <a:rPr lang="en-GB" sz="1600" b="1" dirty="0"/>
              <a:t>eyes</a:t>
            </a:r>
            <a:r>
              <a:rPr lang="en-GB" sz="1600" dirty="0"/>
              <a:t> are HALF WAY between the top of the head and the chin</a:t>
            </a: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0306" t="38876" r="6212" b="51053"/>
          <a:stretch/>
        </p:blipFill>
        <p:spPr>
          <a:xfrm>
            <a:off x="4348263" y="1617883"/>
            <a:ext cx="3929974" cy="594943"/>
          </a:xfrm>
          <a:prstGeom prst="rect">
            <a:avLst/>
          </a:prstGeom>
        </p:spPr>
      </p:pic>
      <p:cxnSp>
        <p:nvCxnSpPr>
          <p:cNvPr id="15" name="Straight Connector 14"/>
          <p:cNvCxnSpPr/>
          <p:nvPr/>
        </p:nvCxnSpPr>
        <p:spPr>
          <a:xfrm>
            <a:off x="5915225" y="1532806"/>
            <a:ext cx="0" cy="738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41447" y="1557946"/>
            <a:ext cx="0" cy="738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65262" y="1549566"/>
            <a:ext cx="0" cy="738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5600" y="1557946"/>
            <a:ext cx="0" cy="738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32874" y="990569"/>
            <a:ext cx="3360752" cy="584775"/>
          </a:xfrm>
          <a:prstGeom prst="rect">
            <a:avLst/>
          </a:prstGeom>
          <a:noFill/>
        </p:spPr>
        <p:txBody>
          <a:bodyPr wrap="square" rtlCol="0">
            <a:spAutoFit/>
          </a:bodyPr>
          <a:lstStyle/>
          <a:p>
            <a:pPr algn="ctr"/>
            <a:r>
              <a:rPr lang="en-GB" sz="1600" dirty="0"/>
              <a:t>The </a:t>
            </a:r>
            <a:r>
              <a:rPr lang="en-GB" sz="1600" b="1" dirty="0"/>
              <a:t>space between the eyes </a:t>
            </a:r>
            <a:r>
              <a:rPr lang="en-GB" sz="1600" dirty="0"/>
              <a:t>is about the same as the size of </a:t>
            </a:r>
            <a:r>
              <a:rPr lang="en-GB" sz="1600" b="1" dirty="0"/>
              <a:t>one eye</a:t>
            </a:r>
            <a:r>
              <a:rPr lang="en-GB" sz="1600" dirty="0"/>
              <a:t>.</a:t>
            </a:r>
          </a:p>
        </p:txBody>
      </p:sp>
      <p:sp>
        <p:nvSpPr>
          <p:cNvPr id="22" name="TextBox 21"/>
          <p:cNvSpPr txBox="1"/>
          <p:nvPr/>
        </p:nvSpPr>
        <p:spPr>
          <a:xfrm>
            <a:off x="4348263" y="2296622"/>
            <a:ext cx="3929974" cy="338554"/>
          </a:xfrm>
          <a:prstGeom prst="rect">
            <a:avLst/>
          </a:prstGeom>
          <a:noFill/>
        </p:spPr>
        <p:txBody>
          <a:bodyPr wrap="square" rtlCol="0">
            <a:spAutoFit/>
          </a:bodyPr>
          <a:lstStyle/>
          <a:p>
            <a:pPr algn="ctr"/>
            <a:r>
              <a:rPr lang="en-GB" sz="1600" i="1" u="sng" dirty="0"/>
              <a:t>About 4 – 5 eyes could fit across the head</a:t>
            </a: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19383" t="39716" r="14579" b="11064"/>
          <a:stretch/>
        </p:blipFill>
        <p:spPr>
          <a:xfrm>
            <a:off x="1143000" y="4428953"/>
            <a:ext cx="1821166" cy="1703356"/>
          </a:xfrm>
          <a:prstGeom prst="rect">
            <a:avLst/>
          </a:prstGeom>
        </p:spPr>
      </p:pic>
      <p:cxnSp>
        <p:nvCxnSpPr>
          <p:cNvPr id="26" name="Straight Connector 25"/>
          <p:cNvCxnSpPr/>
          <p:nvPr/>
        </p:nvCxnSpPr>
        <p:spPr>
          <a:xfrm>
            <a:off x="1011677" y="4591432"/>
            <a:ext cx="2164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11677" y="6033583"/>
            <a:ext cx="2164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33855" y="5261175"/>
            <a:ext cx="2223582" cy="0"/>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a:off x="2057410" y="5650280"/>
            <a:ext cx="1094352" cy="0"/>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2" name="TextBox 41"/>
          <p:cNvSpPr txBox="1"/>
          <p:nvPr/>
        </p:nvSpPr>
        <p:spPr>
          <a:xfrm>
            <a:off x="87549" y="4182894"/>
            <a:ext cx="924128" cy="2308324"/>
          </a:xfrm>
          <a:prstGeom prst="rect">
            <a:avLst/>
          </a:prstGeom>
          <a:noFill/>
        </p:spPr>
        <p:txBody>
          <a:bodyPr wrap="square" rtlCol="0">
            <a:spAutoFit/>
          </a:bodyPr>
          <a:lstStyle/>
          <a:p>
            <a:pPr algn="r"/>
            <a:r>
              <a:rPr lang="en-GB" sz="1600" b="1" dirty="0"/>
              <a:t>The base of the nose </a:t>
            </a:r>
            <a:r>
              <a:rPr lang="en-GB" sz="1600" dirty="0"/>
              <a:t>is HALF WAY between the eyes and the chin</a:t>
            </a:r>
          </a:p>
        </p:txBody>
      </p:sp>
      <p:sp>
        <p:nvSpPr>
          <p:cNvPr id="48" name="TextBox 47"/>
          <p:cNvSpPr txBox="1"/>
          <p:nvPr/>
        </p:nvSpPr>
        <p:spPr>
          <a:xfrm>
            <a:off x="3244173" y="4429115"/>
            <a:ext cx="904672" cy="2031325"/>
          </a:xfrm>
          <a:prstGeom prst="rect">
            <a:avLst/>
          </a:prstGeom>
          <a:noFill/>
        </p:spPr>
        <p:txBody>
          <a:bodyPr wrap="square" rtlCol="0">
            <a:spAutoFit/>
          </a:bodyPr>
          <a:lstStyle/>
          <a:p>
            <a:r>
              <a:rPr lang="en-GB" sz="1400" b="1" dirty="0"/>
              <a:t>The base of the bottom lip </a:t>
            </a:r>
            <a:r>
              <a:rPr lang="en-GB" sz="1400" dirty="0"/>
              <a:t>is </a:t>
            </a:r>
            <a:r>
              <a:rPr lang="en-GB" sz="1400" u="sng" dirty="0"/>
              <a:t>half way </a:t>
            </a:r>
            <a:r>
              <a:rPr lang="en-GB" sz="1400" dirty="0"/>
              <a:t>between the </a:t>
            </a:r>
            <a:r>
              <a:rPr lang="en-GB" sz="1400" u="sng" dirty="0"/>
              <a:t>nose</a:t>
            </a:r>
            <a:r>
              <a:rPr lang="en-GB" sz="1400" dirty="0"/>
              <a:t> and the </a:t>
            </a:r>
            <a:r>
              <a:rPr lang="en-GB" sz="1400" u="sng" dirty="0"/>
              <a:t>chin</a:t>
            </a:r>
          </a:p>
        </p:txBody>
      </p:sp>
      <p:pic>
        <p:nvPicPr>
          <p:cNvPr id="50" name="Picture 49"/>
          <p:cNvPicPr>
            <a:picLocks noChangeAspect="1"/>
          </p:cNvPicPr>
          <p:nvPr/>
        </p:nvPicPr>
        <p:blipFill rotWithShape="1">
          <a:blip r:embed="rId2">
            <a:extLst>
              <a:ext uri="{28A0092B-C50C-407E-A947-70E740481C1C}">
                <a14:useLocalDpi xmlns:a14="http://schemas.microsoft.com/office/drawing/2010/main" val="0"/>
              </a:ext>
            </a:extLst>
          </a:blip>
          <a:srcRect l="33090" t="39716" r="27750" b="35177"/>
          <a:stretch/>
        </p:blipFill>
        <p:spPr>
          <a:xfrm>
            <a:off x="6325557" y="2863999"/>
            <a:ext cx="2140085" cy="1721796"/>
          </a:xfrm>
          <a:prstGeom prst="rect">
            <a:avLst/>
          </a:prstGeom>
        </p:spPr>
      </p:pic>
      <p:cxnSp>
        <p:nvCxnSpPr>
          <p:cNvPr id="52" name="Straight Connector 51"/>
          <p:cNvCxnSpPr/>
          <p:nvPr/>
        </p:nvCxnSpPr>
        <p:spPr>
          <a:xfrm>
            <a:off x="6916366" y="3078937"/>
            <a:ext cx="0" cy="1350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749702" y="3078937"/>
            <a:ext cx="0" cy="1350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352171" y="3112438"/>
            <a:ext cx="1848256" cy="1077218"/>
          </a:xfrm>
          <a:prstGeom prst="rect">
            <a:avLst/>
          </a:prstGeom>
          <a:noFill/>
        </p:spPr>
        <p:txBody>
          <a:bodyPr wrap="square" rtlCol="0">
            <a:spAutoFit/>
          </a:bodyPr>
          <a:lstStyle/>
          <a:p>
            <a:pPr algn="r"/>
            <a:r>
              <a:rPr lang="en-GB" sz="1600" dirty="0"/>
              <a:t>The </a:t>
            </a:r>
            <a:r>
              <a:rPr lang="en-GB" sz="1600" b="1" dirty="0"/>
              <a:t>edges of the nose</a:t>
            </a:r>
            <a:r>
              <a:rPr lang="en-GB" sz="1600" dirty="0"/>
              <a:t> line up with the </a:t>
            </a:r>
            <a:r>
              <a:rPr lang="en-GB" sz="1600" b="1" dirty="0"/>
              <a:t>inside of the eyes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614" t="42694" r="21342" b="24256"/>
          <a:stretch/>
        </p:blipFill>
        <p:spPr>
          <a:xfrm>
            <a:off x="4593962" y="4922139"/>
            <a:ext cx="1841198" cy="1439594"/>
          </a:xfrm>
          <a:prstGeom prst="rect">
            <a:avLst/>
          </a:prstGeom>
        </p:spPr>
      </p:pic>
      <p:cxnSp>
        <p:nvCxnSpPr>
          <p:cNvPr id="9" name="Straight Connector 8"/>
          <p:cNvCxnSpPr/>
          <p:nvPr/>
        </p:nvCxnSpPr>
        <p:spPr>
          <a:xfrm flipV="1">
            <a:off x="5954134" y="5023130"/>
            <a:ext cx="0" cy="1107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026765" y="5032857"/>
            <a:ext cx="0" cy="1107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12668" y="5274558"/>
            <a:ext cx="1952974" cy="1077218"/>
          </a:xfrm>
          <a:prstGeom prst="rect">
            <a:avLst/>
          </a:prstGeom>
          <a:noFill/>
        </p:spPr>
        <p:txBody>
          <a:bodyPr wrap="square" rtlCol="0">
            <a:spAutoFit/>
          </a:bodyPr>
          <a:lstStyle/>
          <a:p>
            <a:r>
              <a:rPr lang="en-GB" sz="1600" dirty="0"/>
              <a:t>The edges of the </a:t>
            </a:r>
            <a:r>
              <a:rPr lang="en-GB" sz="1600" b="1" dirty="0"/>
              <a:t>mouth</a:t>
            </a:r>
            <a:r>
              <a:rPr lang="en-GB" sz="1600" dirty="0"/>
              <a:t> line up close to the </a:t>
            </a:r>
            <a:r>
              <a:rPr lang="en-GB" sz="1600" u="sng" dirty="0"/>
              <a:t>middle of the eye</a:t>
            </a:r>
          </a:p>
        </p:txBody>
      </p:sp>
    </p:spTree>
    <p:extLst>
      <p:ext uri="{BB962C8B-B14F-4D97-AF65-F5344CB8AC3E}">
        <p14:creationId xmlns:p14="http://schemas.microsoft.com/office/powerpoint/2010/main" val="74065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0967" y="257452"/>
            <a:ext cx="1642369" cy="369332"/>
          </a:xfrm>
          <a:prstGeom prst="rect">
            <a:avLst/>
          </a:prstGeom>
          <a:noFill/>
        </p:spPr>
        <p:txBody>
          <a:bodyPr wrap="square" rtlCol="0">
            <a:spAutoFit/>
          </a:bodyPr>
          <a:lstStyle/>
          <a:p>
            <a:r>
              <a:rPr lang="en-GB" dirty="0"/>
              <a:t>Portrait Artists</a:t>
            </a:r>
          </a:p>
        </p:txBody>
      </p:sp>
      <p:cxnSp>
        <p:nvCxnSpPr>
          <p:cNvPr id="7" name="Straight Connector 6"/>
          <p:cNvCxnSpPr/>
          <p:nvPr/>
        </p:nvCxnSpPr>
        <p:spPr>
          <a:xfrm>
            <a:off x="4385569" y="754601"/>
            <a:ext cx="0" cy="57438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3848" y="514083"/>
            <a:ext cx="3972466" cy="1654299"/>
          </a:xfrm>
          <a:prstGeom prst="rect">
            <a:avLst/>
          </a:prstGeom>
          <a:noFill/>
        </p:spPr>
        <p:txBody>
          <a:bodyPr wrap="square" rtlCol="0">
            <a:spAutoFit/>
          </a:bodyPr>
          <a:lstStyle/>
          <a:p>
            <a:r>
              <a:rPr lang="en-GB" dirty="0"/>
              <a:t>Leonardo da Vinci (1452 - 1519)</a:t>
            </a:r>
            <a:br>
              <a:rPr lang="en-GB" dirty="0"/>
            </a:br>
            <a:endParaRPr lang="en-GB" dirty="0"/>
          </a:p>
          <a:p>
            <a:r>
              <a:rPr lang="en-GB" sz="1100" dirty="0"/>
              <a:t>Leonardo da Vinci (which means “Leonardo from Vinci” – da Vinci is not a family name) was an Italian painter, scientist, engineer, sculptor and architect of the Renaissance.</a:t>
            </a:r>
          </a:p>
          <a:p>
            <a:r>
              <a:rPr lang="en-GB" sz="1100" dirty="0"/>
              <a:t>His most famous portrait – the Mona Lisa – is most probably the most recognised painting in the world.</a:t>
            </a:r>
            <a:br>
              <a:rPr lang="en-GB" dirty="0"/>
            </a:br>
            <a:endParaRPr lang="en-GB" sz="1050" dirty="0"/>
          </a:p>
        </p:txBody>
      </p:sp>
      <p:sp>
        <p:nvSpPr>
          <p:cNvPr id="15" name="TextBox 14"/>
          <p:cNvSpPr txBox="1"/>
          <p:nvPr/>
        </p:nvSpPr>
        <p:spPr>
          <a:xfrm>
            <a:off x="6207156" y="3416461"/>
            <a:ext cx="2454674" cy="1769715"/>
          </a:xfrm>
          <a:prstGeom prst="rect">
            <a:avLst/>
          </a:prstGeom>
          <a:noFill/>
        </p:spPr>
        <p:txBody>
          <a:bodyPr wrap="square" rtlCol="0">
            <a:spAutoFit/>
          </a:bodyPr>
          <a:lstStyle/>
          <a:p>
            <a:r>
              <a:rPr lang="en-GB" dirty="0"/>
              <a:t>Vincent Van Gogh (1853 - 1890)</a:t>
            </a:r>
            <a:br>
              <a:rPr lang="en-GB" dirty="0"/>
            </a:br>
            <a:endParaRPr lang="en-GB" dirty="0"/>
          </a:p>
          <a:p>
            <a:r>
              <a:rPr lang="en-GB" sz="1100" dirty="0"/>
              <a:t>Vincent Van Gogh was a Dutch painter who, in his short life, created over 2000 artworks, and after his death became one of the most influential painters in history.</a:t>
            </a:r>
          </a:p>
        </p:txBody>
      </p:sp>
      <p:sp>
        <p:nvSpPr>
          <p:cNvPr id="22" name="Rectangle 21"/>
          <p:cNvSpPr/>
          <p:nvPr/>
        </p:nvSpPr>
        <p:spPr>
          <a:xfrm>
            <a:off x="4485745" y="5390458"/>
            <a:ext cx="4205176" cy="1107996"/>
          </a:xfrm>
          <a:prstGeom prst="rect">
            <a:avLst/>
          </a:prstGeom>
        </p:spPr>
        <p:txBody>
          <a:bodyPr wrap="square">
            <a:spAutoFit/>
          </a:bodyPr>
          <a:lstStyle/>
          <a:p>
            <a:r>
              <a:rPr lang="en-GB" sz="1100" dirty="0"/>
              <a:t>Van Gogh’s paintings can be recognised by his use of bold colour, often combining complementary colours, and by his thick, textured brush strokes.</a:t>
            </a:r>
          </a:p>
          <a:p>
            <a:r>
              <a:rPr lang="en-GB" sz="1100" dirty="0"/>
              <a:t>He was not recognised as a great painter in his lifetime, only ever selling one painting during his life. It was not until after he took his own life in 1890 that his unique style began to be appreciated.</a:t>
            </a:r>
          </a:p>
        </p:txBody>
      </p:sp>
      <p:sp>
        <p:nvSpPr>
          <p:cNvPr id="23" name="TextBox 22"/>
          <p:cNvSpPr txBox="1"/>
          <p:nvPr/>
        </p:nvSpPr>
        <p:spPr>
          <a:xfrm>
            <a:off x="2159687" y="6244235"/>
            <a:ext cx="1942990" cy="400110"/>
          </a:xfrm>
          <a:prstGeom prst="rect">
            <a:avLst/>
          </a:prstGeom>
          <a:noFill/>
        </p:spPr>
        <p:txBody>
          <a:bodyPr wrap="square" rtlCol="0">
            <a:spAutoFit/>
          </a:bodyPr>
          <a:lstStyle/>
          <a:p>
            <a:r>
              <a:rPr lang="en-GB" sz="1000" dirty="0"/>
              <a:t>La </a:t>
            </a:r>
            <a:r>
              <a:rPr lang="en-GB" sz="1000" dirty="0" err="1"/>
              <a:t>Scapigliata</a:t>
            </a:r>
            <a:r>
              <a:rPr lang="en-GB" sz="1000" dirty="0"/>
              <a:t> (Lady with Dishevelled Hair) (1506 - 1508)</a:t>
            </a:r>
          </a:p>
        </p:txBody>
      </p:sp>
      <p:sp>
        <p:nvSpPr>
          <p:cNvPr id="24" name="TextBox 23"/>
          <p:cNvSpPr txBox="1"/>
          <p:nvPr/>
        </p:nvSpPr>
        <p:spPr>
          <a:xfrm>
            <a:off x="57199" y="6398124"/>
            <a:ext cx="2016345" cy="246221"/>
          </a:xfrm>
          <a:prstGeom prst="rect">
            <a:avLst/>
          </a:prstGeom>
          <a:noFill/>
        </p:spPr>
        <p:txBody>
          <a:bodyPr wrap="square" rtlCol="0">
            <a:spAutoFit/>
          </a:bodyPr>
          <a:lstStyle/>
          <a:p>
            <a:r>
              <a:rPr lang="en-GB" sz="1000" dirty="0"/>
              <a:t>Lady with an Ermine (1489 - 1491)</a:t>
            </a:r>
          </a:p>
        </p:txBody>
      </p:sp>
      <p:sp>
        <p:nvSpPr>
          <p:cNvPr id="25" name="TextBox 24"/>
          <p:cNvSpPr txBox="1"/>
          <p:nvPr/>
        </p:nvSpPr>
        <p:spPr>
          <a:xfrm>
            <a:off x="231850" y="4329181"/>
            <a:ext cx="2107651" cy="246221"/>
          </a:xfrm>
          <a:prstGeom prst="rect">
            <a:avLst/>
          </a:prstGeom>
          <a:noFill/>
        </p:spPr>
        <p:txBody>
          <a:bodyPr wrap="square" rtlCol="0">
            <a:spAutoFit/>
          </a:bodyPr>
          <a:lstStyle/>
          <a:p>
            <a:r>
              <a:rPr lang="en-GB" sz="1000" dirty="0"/>
              <a:t>Mona Lisa (1503 - 1506)</a:t>
            </a:r>
          </a:p>
        </p:txBody>
      </p:sp>
      <p:sp>
        <p:nvSpPr>
          <p:cNvPr id="26" name="TextBox 25"/>
          <p:cNvSpPr txBox="1"/>
          <p:nvPr/>
        </p:nvSpPr>
        <p:spPr>
          <a:xfrm>
            <a:off x="6893650" y="2938590"/>
            <a:ext cx="1794888" cy="246221"/>
          </a:xfrm>
          <a:prstGeom prst="rect">
            <a:avLst/>
          </a:prstGeom>
          <a:noFill/>
        </p:spPr>
        <p:txBody>
          <a:bodyPr wrap="square" rtlCol="0">
            <a:spAutoFit/>
          </a:bodyPr>
          <a:lstStyle/>
          <a:p>
            <a:r>
              <a:rPr lang="en-GB" sz="1000" dirty="0"/>
              <a:t>Portrait of Pere Tanguy (1887)</a:t>
            </a:r>
          </a:p>
        </p:txBody>
      </p:sp>
      <p:sp>
        <p:nvSpPr>
          <p:cNvPr id="27" name="TextBox 26"/>
          <p:cNvSpPr txBox="1"/>
          <p:nvPr/>
        </p:nvSpPr>
        <p:spPr>
          <a:xfrm>
            <a:off x="4521876" y="2879463"/>
            <a:ext cx="2186948" cy="246221"/>
          </a:xfrm>
          <a:prstGeom prst="rect">
            <a:avLst/>
          </a:prstGeom>
          <a:noFill/>
        </p:spPr>
        <p:txBody>
          <a:bodyPr wrap="square" rtlCol="0">
            <a:spAutoFit/>
          </a:bodyPr>
          <a:lstStyle/>
          <a:p>
            <a:r>
              <a:rPr lang="en-GB" sz="1000" dirty="0"/>
              <a:t>Self Portrait with Bandaged Ear (1889)</a:t>
            </a:r>
          </a:p>
        </p:txBody>
      </p:sp>
      <p:sp>
        <p:nvSpPr>
          <p:cNvPr id="28" name="TextBox 27"/>
          <p:cNvSpPr txBox="1"/>
          <p:nvPr/>
        </p:nvSpPr>
        <p:spPr>
          <a:xfrm>
            <a:off x="4521876" y="5019818"/>
            <a:ext cx="1699682" cy="246221"/>
          </a:xfrm>
          <a:prstGeom prst="rect">
            <a:avLst/>
          </a:prstGeom>
          <a:noFill/>
        </p:spPr>
        <p:txBody>
          <a:bodyPr wrap="square" rtlCol="0">
            <a:spAutoFit/>
          </a:bodyPr>
          <a:lstStyle/>
          <a:p>
            <a:r>
              <a:rPr lang="en-GB" sz="1000" dirty="0"/>
              <a:t>Self Portrait (1889)</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986" y="4167975"/>
            <a:ext cx="1357981" cy="2036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321" y="4625604"/>
            <a:ext cx="1297717" cy="17454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961" y="2042248"/>
            <a:ext cx="1537128" cy="2248427"/>
          </a:xfrm>
          <a:prstGeom prst="rect">
            <a:avLst/>
          </a:prstGeom>
        </p:spPr>
      </p:pic>
      <p:sp>
        <p:nvSpPr>
          <p:cNvPr id="6" name="TextBox 5"/>
          <p:cNvSpPr txBox="1"/>
          <p:nvPr/>
        </p:nvSpPr>
        <p:spPr>
          <a:xfrm>
            <a:off x="2008914" y="2189901"/>
            <a:ext cx="1969809" cy="1785104"/>
          </a:xfrm>
          <a:prstGeom prst="rect">
            <a:avLst/>
          </a:prstGeom>
          <a:noFill/>
        </p:spPr>
        <p:txBody>
          <a:bodyPr wrap="square" rtlCol="0">
            <a:spAutoFit/>
          </a:bodyPr>
          <a:lstStyle/>
          <a:p>
            <a:r>
              <a:rPr lang="en-GB" sz="1100" dirty="0"/>
              <a:t>Leonardo pioneered many artistic techniques which are still used today. Although not many of his paintings have survived, his understanding of light, proportion, the human form and expression along with many others make him probably the most influential artist of all time.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5781" y="3212934"/>
            <a:ext cx="1487146" cy="180688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2271" y="729496"/>
            <a:ext cx="1711441" cy="2156415"/>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3175" y="732221"/>
            <a:ext cx="1751388" cy="2130125"/>
          </a:xfrm>
          <a:prstGeom prst="rect">
            <a:avLst/>
          </a:prstGeom>
        </p:spPr>
      </p:pic>
    </p:spTree>
    <p:extLst>
      <p:ext uri="{BB962C8B-B14F-4D97-AF65-F5344CB8AC3E}">
        <p14:creationId xmlns:p14="http://schemas.microsoft.com/office/powerpoint/2010/main" val="151240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0967" y="257452"/>
            <a:ext cx="1642369" cy="369332"/>
          </a:xfrm>
          <a:prstGeom prst="rect">
            <a:avLst/>
          </a:prstGeom>
          <a:noFill/>
        </p:spPr>
        <p:txBody>
          <a:bodyPr wrap="square" rtlCol="0">
            <a:spAutoFit/>
          </a:bodyPr>
          <a:lstStyle/>
          <a:p>
            <a:r>
              <a:rPr lang="en-GB" dirty="0"/>
              <a:t>Portrait Artists</a:t>
            </a:r>
          </a:p>
        </p:txBody>
      </p:sp>
      <p:cxnSp>
        <p:nvCxnSpPr>
          <p:cNvPr id="7" name="Straight Connector 6"/>
          <p:cNvCxnSpPr/>
          <p:nvPr/>
        </p:nvCxnSpPr>
        <p:spPr>
          <a:xfrm>
            <a:off x="4385569" y="754601"/>
            <a:ext cx="0" cy="57438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3305" y="784162"/>
            <a:ext cx="3972466" cy="1177245"/>
          </a:xfrm>
          <a:prstGeom prst="rect">
            <a:avLst/>
          </a:prstGeom>
          <a:noFill/>
        </p:spPr>
        <p:txBody>
          <a:bodyPr wrap="square" rtlCol="0">
            <a:spAutoFit/>
          </a:bodyPr>
          <a:lstStyle/>
          <a:p>
            <a:r>
              <a:rPr lang="en-GB" dirty="0"/>
              <a:t>Frida Kahlo (1907 - 1954)</a:t>
            </a:r>
            <a:br>
              <a:rPr lang="en-GB" dirty="0"/>
            </a:br>
            <a:br>
              <a:rPr lang="en-GB" sz="1050" dirty="0"/>
            </a:br>
            <a:r>
              <a:rPr lang="en-GB" sz="1050" dirty="0"/>
              <a:t>Frida Kahlo was a Mexican painter known for her portraits and self-portraits. She was inspired by the nature and culture of Mexico, and used elements of its identity within her work. Her paintings often mixed reality with fantasy, and often contained symbolism.</a:t>
            </a:r>
          </a:p>
        </p:txBody>
      </p:sp>
      <p:sp>
        <p:nvSpPr>
          <p:cNvPr id="9" name="TextBox 8"/>
          <p:cNvSpPr txBox="1"/>
          <p:nvPr/>
        </p:nvSpPr>
        <p:spPr>
          <a:xfrm>
            <a:off x="213063" y="4308466"/>
            <a:ext cx="2003593" cy="400110"/>
          </a:xfrm>
          <a:prstGeom prst="rect">
            <a:avLst/>
          </a:prstGeom>
          <a:noFill/>
        </p:spPr>
        <p:txBody>
          <a:bodyPr wrap="square" rtlCol="0">
            <a:spAutoFit/>
          </a:bodyPr>
          <a:lstStyle/>
          <a:p>
            <a:r>
              <a:rPr lang="en-GB" sz="1000" dirty="0"/>
              <a:t>Self Portrait with Thorn Necklace and Hummingbird (1940)</a:t>
            </a:r>
          </a:p>
        </p:txBody>
      </p:sp>
      <p:sp>
        <p:nvSpPr>
          <p:cNvPr id="10" name="TextBox 9"/>
          <p:cNvSpPr txBox="1"/>
          <p:nvPr/>
        </p:nvSpPr>
        <p:spPr>
          <a:xfrm>
            <a:off x="2296651" y="5733183"/>
            <a:ext cx="1858098" cy="400110"/>
          </a:xfrm>
          <a:prstGeom prst="rect">
            <a:avLst/>
          </a:prstGeom>
          <a:noFill/>
        </p:spPr>
        <p:txBody>
          <a:bodyPr wrap="square" rtlCol="0">
            <a:spAutoFit/>
          </a:bodyPr>
          <a:lstStyle/>
          <a:p>
            <a:r>
              <a:rPr lang="en-GB" sz="1000" dirty="0"/>
              <a:t>Self Portrait with Necklace (1933)</a:t>
            </a:r>
          </a:p>
        </p:txBody>
      </p:sp>
      <p:sp>
        <p:nvSpPr>
          <p:cNvPr id="11" name="TextBox 10"/>
          <p:cNvSpPr txBox="1"/>
          <p:nvPr/>
        </p:nvSpPr>
        <p:spPr>
          <a:xfrm>
            <a:off x="125375" y="6400244"/>
            <a:ext cx="3463047" cy="246221"/>
          </a:xfrm>
          <a:prstGeom prst="rect">
            <a:avLst/>
          </a:prstGeom>
          <a:noFill/>
        </p:spPr>
        <p:txBody>
          <a:bodyPr wrap="square" rtlCol="0">
            <a:spAutoFit/>
          </a:bodyPr>
          <a:lstStyle/>
          <a:p>
            <a:r>
              <a:rPr lang="en-GB" sz="1000" dirty="0"/>
              <a:t>Self Portrait with the Portrait of Dr </a:t>
            </a:r>
            <a:r>
              <a:rPr lang="en-GB" sz="1000" dirty="0" err="1"/>
              <a:t>Farill</a:t>
            </a:r>
            <a:r>
              <a:rPr lang="en-GB" sz="1000" dirty="0"/>
              <a:t> (1951)</a:t>
            </a:r>
          </a:p>
        </p:txBody>
      </p:sp>
      <p:sp>
        <p:nvSpPr>
          <p:cNvPr id="12" name="Rectangle 11"/>
          <p:cNvSpPr/>
          <p:nvPr/>
        </p:nvSpPr>
        <p:spPr>
          <a:xfrm>
            <a:off x="2028445" y="2054426"/>
            <a:ext cx="2197326" cy="1061829"/>
          </a:xfrm>
          <a:prstGeom prst="rect">
            <a:avLst/>
          </a:prstGeom>
        </p:spPr>
        <p:txBody>
          <a:bodyPr wrap="square">
            <a:spAutoFit/>
          </a:bodyPr>
          <a:lstStyle/>
          <a:p>
            <a:r>
              <a:rPr lang="en-GB" sz="1050" dirty="0"/>
              <a:t>Kahlo started painting after a bus accident left her bed ridden and in considerable pain – she often used her paintings as a way to express her feelings about this, or about other issues such as race, gender or class. </a:t>
            </a:r>
          </a:p>
        </p:txBody>
      </p:sp>
      <p:sp>
        <p:nvSpPr>
          <p:cNvPr id="15" name="TextBox 14"/>
          <p:cNvSpPr txBox="1"/>
          <p:nvPr/>
        </p:nvSpPr>
        <p:spPr>
          <a:xfrm>
            <a:off x="6254320" y="2989790"/>
            <a:ext cx="2454674" cy="2616101"/>
          </a:xfrm>
          <a:prstGeom prst="rect">
            <a:avLst/>
          </a:prstGeom>
          <a:noFill/>
        </p:spPr>
        <p:txBody>
          <a:bodyPr wrap="square" rtlCol="0">
            <a:spAutoFit/>
          </a:bodyPr>
          <a:lstStyle/>
          <a:p>
            <a:r>
              <a:rPr lang="en-GB" dirty="0"/>
              <a:t>Pablo Picasso (1881 - 1973)</a:t>
            </a:r>
          </a:p>
          <a:p>
            <a:endParaRPr lang="en-GB" dirty="0"/>
          </a:p>
          <a:p>
            <a:r>
              <a:rPr lang="en-GB" sz="1100" dirty="0"/>
              <a:t>Spanish artist Pablo Picasso is probably the most famous artist of the 20</a:t>
            </a:r>
            <a:r>
              <a:rPr lang="en-GB" sz="1100" baseline="30000" dirty="0"/>
              <a:t>th</a:t>
            </a:r>
            <a:r>
              <a:rPr lang="en-GB" sz="1100" dirty="0"/>
              <a:t> Century. He was able to paint highly realistically from a very early age, but began to experiment with new ways of showing the world. </a:t>
            </a:r>
            <a:br>
              <a:rPr lang="en-GB" sz="1100" dirty="0"/>
            </a:br>
            <a:r>
              <a:rPr lang="en-GB" sz="1100" dirty="0"/>
              <a:t>Picasso helped invent Cubism – an abstract style which showed objects from lots of different angles at the same time.</a:t>
            </a:r>
          </a:p>
        </p:txBody>
      </p:sp>
      <p:sp>
        <p:nvSpPr>
          <p:cNvPr id="17" name="TextBox 16"/>
          <p:cNvSpPr txBox="1"/>
          <p:nvPr/>
        </p:nvSpPr>
        <p:spPr>
          <a:xfrm>
            <a:off x="4616390" y="5560522"/>
            <a:ext cx="3947057" cy="769441"/>
          </a:xfrm>
          <a:prstGeom prst="rect">
            <a:avLst/>
          </a:prstGeom>
          <a:noFill/>
        </p:spPr>
        <p:txBody>
          <a:bodyPr wrap="square" rtlCol="0">
            <a:spAutoFit/>
          </a:bodyPr>
          <a:lstStyle/>
          <a:p>
            <a:r>
              <a:rPr lang="en-GB" sz="1100" dirty="0"/>
              <a:t>Picasso was a painter, sculptor, printmaker, theatre set designer and so much more. He created thousands of artworks throughout his lifetime – all very recognisable as his by their distortion of form, line and colour.</a:t>
            </a:r>
          </a:p>
        </p:txBody>
      </p:sp>
      <p:sp>
        <p:nvSpPr>
          <p:cNvPr id="18" name="TextBox 17"/>
          <p:cNvSpPr txBox="1"/>
          <p:nvPr/>
        </p:nvSpPr>
        <p:spPr>
          <a:xfrm>
            <a:off x="4694706" y="2599424"/>
            <a:ext cx="1872871" cy="246221"/>
          </a:xfrm>
          <a:prstGeom prst="rect">
            <a:avLst/>
          </a:prstGeom>
          <a:noFill/>
        </p:spPr>
        <p:txBody>
          <a:bodyPr wrap="square" rtlCol="0">
            <a:spAutoFit/>
          </a:bodyPr>
          <a:lstStyle/>
          <a:p>
            <a:r>
              <a:rPr lang="en-GB" sz="1000" dirty="0"/>
              <a:t>Woman at Window (1936)</a:t>
            </a:r>
          </a:p>
        </p:txBody>
      </p:sp>
      <p:sp>
        <p:nvSpPr>
          <p:cNvPr id="19" name="TextBox 18"/>
          <p:cNvSpPr txBox="1"/>
          <p:nvPr/>
        </p:nvSpPr>
        <p:spPr>
          <a:xfrm>
            <a:off x="4477892" y="5262912"/>
            <a:ext cx="1776428" cy="246221"/>
          </a:xfrm>
          <a:prstGeom prst="rect">
            <a:avLst/>
          </a:prstGeom>
          <a:noFill/>
        </p:spPr>
        <p:txBody>
          <a:bodyPr wrap="square" rtlCol="0">
            <a:spAutoFit/>
          </a:bodyPr>
          <a:lstStyle/>
          <a:p>
            <a:r>
              <a:rPr lang="en-GB" sz="1000" dirty="0"/>
              <a:t>Portrait of Dora Maar (1937)</a:t>
            </a:r>
          </a:p>
        </p:txBody>
      </p:sp>
      <p:sp>
        <p:nvSpPr>
          <p:cNvPr id="20" name="TextBox 19"/>
          <p:cNvSpPr txBox="1"/>
          <p:nvPr/>
        </p:nvSpPr>
        <p:spPr>
          <a:xfrm>
            <a:off x="6453977" y="2601970"/>
            <a:ext cx="2725444" cy="246221"/>
          </a:xfrm>
          <a:prstGeom prst="rect">
            <a:avLst/>
          </a:prstGeom>
          <a:noFill/>
        </p:spPr>
        <p:txBody>
          <a:bodyPr wrap="square" rtlCol="0">
            <a:spAutoFit/>
          </a:bodyPr>
          <a:lstStyle/>
          <a:p>
            <a:r>
              <a:rPr lang="en-GB" sz="1000" dirty="0"/>
              <a:t>Jacqueline with Crossed Hands (1954)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98" y="2118282"/>
            <a:ext cx="1614608" cy="209840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66" y="4784213"/>
            <a:ext cx="1903981" cy="15899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6454" y="3383206"/>
            <a:ext cx="1816506" cy="222824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0382" y="734464"/>
            <a:ext cx="1544640" cy="185087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8179" y="2981148"/>
            <a:ext cx="1549152" cy="225405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9834" y="784162"/>
            <a:ext cx="1396836" cy="1850618"/>
          </a:xfrm>
          <a:prstGeom prst="rect">
            <a:avLst/>
          </a:prstGeom>
        </p:spPr>
      </p:pic>
    </p:spTree>
    <p:extLst>
      <p:ext uri="{BB962C8B-B14F-4D97-AF65-F5344CB8AC3E}">
        <p14:creationId xmlns:p14="http://schemas.microsoft.com/office/powerpoint/2010/main" val="16608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0967" y="257452"/>
            <a:ext cx="1642369" cy="369332"/>
          </a:xfrm>
          <a:prstGeom prst="rect">
            <a:avLst/>
          </a:prstGeom>
          <a:noFill/>
        </p:spPr>
        <p:txBody>
          <a:bodyPr wrap="square" rtlCol="0">
            <a:spAutoFit/>
          </a:bodyPr>
          <a:lstStyle/>
          <a:p>
            <a:r>
              <a:rPr lang="en-GB" dirty="0"/>
              <a:t>Portrait Artists</a:t>
            </a:r>
          </a:p>
        </p:txBody>
      </p:sp>
      <p:cxnSp>
        <p:nvCxnSpPr>
          <p:cNvPr id="7" name="Straight Connector 6"/>
          <p:cNvCxnSpPr/>
          <p:nvPr/>
        </p:nvCxnSpPr>
        <p:spPr>
          <a:xfrm>
            <a:off x="4385569" y="754601"/>
            <a:ext cx="0" cy="57438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47044" y="870412"/>
            <a:ext cx="3972466" cy="1323439"/>
          </a:xfrm>
          <a:prstGeom prst="rect">
            <a:avLst/>
          </a:prstGeom>
          <a:noFill/>
        </p:spPr>
        <p:txBody>
          <a:bodyPr wrap="square" rtlCol="0">
            <a:spAutoFit/>
          </a:bodyPr>
          <a:lstStyle/>
          <a:p>
            <a:r>
              <a:rPr lang="en-GB" dirty="0"/>
              <a:t>Julian Opie (born 1958)</a:t>
            </a:r>
            <a:br>
              <a:rPr lang="en-GB" dirty="0"/>
            </a:br>
            <a:endParaRPr lang="en-GB" dirty="0"/>
          </a:p>
          <a:p>
            <a:r>
              <a:rPr lang="en-GB" sz="1100" dirty="0"/>
              <a:t>British artist Julian Opie uses a range of media, including painting, sculpture and digital art to create his stylistic portraits. His work is recognisable by its simplified style, which is almost comic book like, or cartoonish. </a:t>
            </a:r>
            <a:endParaRPr lang="en-GB" sz="1050" dirty="0"/>
          </a:p>
        </p:txBody>
      </p:sp>
      <p:sp>
        <p:nvSpPr>
          <p:cNvPr id="23" name="TextBox 22"/>
          <p:cNvSpPr txBox="1"/>
          <p:nvPr/>
        </p:nvSpPr>
        <p:spPr>
          <a:xfrm>
            <a:off x="6876833" y="6219482"/>
            <a:ext cx="1986233" cy="246221"/>
          </a:xfrm>
          <a:prstGeom prst="rect">
            <a:avLst/>
          </a:prstGeom>
          <a:noFill/>
        </p:spPr>
        <p:txBody>
          <a:bodyPr wrap="square" rtlCol="0">
            <a:spAutoFit/>
          </a:bodyPr>
          <a:lstStyle/>
          <a:p>
            <a:r>
              <a:rPr lang="en-GB" sz="1000" dirty="0"/>
              <a:t>James, Inventor (2010)</a:t>
            </a:r>
          </a:p>
        </p:txBody>
      </p:sp>
      <p:sp>
        <p:nvSpPr>
          <p:cNvPr id="24" name="TextBox 23"/>
          <p:cNvSpPr txBox="1"/>
          <p:nvPr/>
        </p:nvSpPr>
        <p:spPr>
          <a:xfrm>
            <a:off x="6876833" y="3899914"/>
            <a:ext cx="1333829" cy="246221"/>
          </a:xfrm>
          <a:prstGeom prst="rect">
            <a:avLst/>
          </a:prstGeom>
          <a:noFill/>
        </p:spPr>
        <p:txBody>
          <a:bodyPr wrap="square" rtlCol="0">
            <a:spAutoFit/>
          </a:bodyPr>
          <a:lstStyle/>
          <a:p>
            <a:r>
              <a:rPr lang="en-GB" sz="1000" dirty="0"/>
              <a:t>Damon </a:t>
            </a:r>
            <a:r>
              <a:rPr lang="en-GB" sz="1000" dirty="0" err="1"/>
              <a:t>Albarn</a:t>
            </a:r>
            <a:r>
              <a:rPr lang="en-GB" sz="1000" dirty="0"/>
              <a:t> (2000)</a:t>
            </a:r>
          </a:p>
        </p:txBody>
      </p:sp>
      <p:sp>
        <p:nvSpPr>
          <p:cNvPr id="25" name="TextBox 24"/>
          <p:cNvSpPr txBox="1"/>
          <p:nvPr/>
        </p:nvSpPr>
        <p:spPr>
          <a:xfrm>
            <a:off x="5891590" y="5408680"/>
            <a:ext cx="935291" cy="400110"/>
          </a:xfrm>
          <a:prstGeom prst="rect">
            <a:avLst/>
          </a:prstGeom>
          <a:noFill/>
        </p:spPr>
        <p:txBody>
          <a:bodyPr wrap="square" rtlCol="0">
            <a:spAutoFit/>
          </a:bodyPr>
          <a:lstStyle/>
          <a:p>
            <a:r>
              <a:rPr lang="en-GB" sz="1000" dirty="0"/>
              <a:t>Julian with T Shirt (2005)</a:t>
            </a:r>
          </a:p>
        </p:txBody>
      </p:sp>
      <p:sp>
        <p:nvSpPr>
          <p:cNvPr id="13" name="TextBox 12"/>
          <p:cNvSpPr txBox="1"/>
          <p:nvPr/>
        </p:nvSpPr>
        <p:spPr>
          <a:xfrm>
            <a:off x="196402" y="3738360"/>
            <a:ext cx="2530891" cy="2162130"/>
          </a:xfrm>
          <a:prstGeom prst="rect">
            <a:avLst/>
          </a:prstGeom>
          <a:noFill/>
        </p:spPr>
        <p:txBody>
          <a:bodyPr wrap="square" rtlCol="0">
            <a:spAutoFit/>
          </a:bodyPr>
          <a:lstStyle/>
          <a:p>
            <a:r>
              <a:rPr lang="en-GB" dirty="0"/>
              <a:t>Peter Blake (born 1932)</a:t>
            </a:r>
            <a:br>
              <a:rPr lang="en-GB" dirty="0"/>
            </a:br>
            <a:endParaRPr lang="en-GB" dirty="0"/>
          </a:p>
          <a:p>
            <a:r>
              <a:rPr lang="en-GB" sz="1100" dirty="0"/>
              <a:t>Sir Peter Blake is a British artist famous for his use of popular culture in his artworks. “Pop Art” is an art movement which was popular in Britain and America in the late 1950s and 1960s.</a:t>
            </a:r>
          </a:p>
          <a:p>
            <a:r>
              <a:rPr lang="en-GB" sz="1100" dirty="0"/>
              <a:t>Blake uses a range of different styles and techniques, such as painting, printing and collage.</a:t>
            </a:r>
            <a:br>
              <a:rPr lang="en-GB" dirty="0"/>
            </a:br>
            <a:endParaRPr lang="en-GB" sz="105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907" y="870412"/>
            <a:ext cx="1675060" cy="2418030"/>
          </a:xfrm>
          <a:prstGeom prst="rect">
            <a:avLst/>
          </a:prstGeom>
        </p:spPr>
      </p:pic>
      <p:sp>
        <p:nvSpPr>
          <p:cNvPr id="10" name="TextBox 9"/>
          <p:cNvSpPr txBox="1"/>
          <p:nvPr/>
        </p:nvSpPr>
        <p:spPr>
          <a:xfrm>
            <a:off x="251629" y="3334374"/>
            <a:ext cx="2107651" cy="246221"/>
          </a:xfrm>
          <a:prstGeom prst="rect">
            <a:avLst/>
          </a:prstGeom>
          <a:noFill/>
        </p:spPr>
        <p:txBody>
          <a:bodyPr wrap="square" rtlCol="0">
            <a:spAutoFit/>
          </a:bodyPr>
          <a:lstStyle/>
          <a:p>
            <a:r>
              <a:rPr lang="en-GB" sz="1000" dirty="0"/>
              <a:t>Self Portrait with Badges (1961)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017" y="870412"/>
            <a:ext cx="2225815" cy="2225815"/>
          </a:xfrm>
          <a:prstGeom prst="rect">
            <a:avLst/>
          </a:prstGeom>
        </p:spPr>
      </p:pic>
      <p:sp>
        <p:nvSpPr>
          <p:cNvPr id="12" name="TextBox 11"/>
          <p:cNvSpPr txBox="1"/>
          <p:nvPr/>
        </p:nvSpPr>
        <p:spPr>
          <a:xfrm>
            <a:off x="1998280" y="3065187"/>
            <a:ext cx="2306552" cy="400110"/>
          </a:xfrm>
          <a:prstGeom prst="rect">
            <a:avLst/>
          </a:prstGeom>
          <a:noFill/>
        </p:spPr>
        <p:txBody>
          <a:bodyPr wrap="square" rtlCol="0">
            <a:spAutoFit/>
          </a:bodyPr>
          <a:lstStyle/>
          <a:p>
            <a:r>
              <a:rPr lang="en-GB" sz="1000" dirty="0"/>
              <a:t>Album cover for The Beatles’ “Sgt Peppers Lonely Hearts Club Band”(1967)</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3625" y="3711108"/>
            <a:ext cx="1360838" cy="2016057"/>
          </a:xfrm>
          <a:prstGeom prst="rect">
            <a:avLst/>
          </a:prstGeom>
        </p:spPr>
      </p:pic>
      <p:sp>
        <p:nvSpPr>
          <p:cNvPr id="14" name="TextBox 13"/>
          <p:cNvSpPr txBox="1"/>
          <p:nvPr/>
        </p:nvSpPr>
        <p:spPr>
          <a:xfrm>
            <a:off x="2782520" y="5608735"/>
            <a:ext cx="2107651" cy="246221"/>
          </a:xfrm>
          <a:prstGeom prst="rect">
            <a:avLst/>
          </a:prstGeom>
          <a:noFill/>
        </p:spPr>
        <p:txBody>
          <a:bodyPr wrap="square" rtlCol="0">
            <a:spAutoFit/>
          </a:bodyPr>
          <a:lstStyle/>
          <a:p>
            <a:r>
              <a:rPr lang="en-GB" sz="1000" dirty="0"/>
              <a:t>Girl in a Poppy </a:t>
            </a:r>
            <a:r>
              <a:rPr lang="en-GB" sz="1000" dirty="0" err="1"/>
              <a:t>Rield</a:t>
            </a:r>
            <a:r>
              <a:rPr lang="en-GB" sz="1000" dirty="0"/>
              <a:t> (1974)</a:t>
            </a:r>
          </a:p>
        </p:txBody>
      </p:sp>
      <p:sp>
        <p:nvSpPr>
          <p:cNvPr id="6" name="TextBox 5"/>
          <p:cNvSpPr txBox="1"/>
          <p:nvPr/>
        </p:nvSpPr>
        <p:spPr>
          <a:xfrm>
            <a:off x="170892" y="5854956"/>
            <a:ext cx="4053203" cy="600164"/>
          </a:xfrm>
          <a:prstGeom prst="rect">
            <a:avLst/>
          </a:prstGeom>
          <a:noFill/>
        </p:spPr>
        <p:txBody>
          <a:bodyPr wrap="square" rtlCol="0">
            <a:spAutoFit/>
          </a:bodyPr>
          <a:lstStyle/>
          <a:p>
            <a:r>
              <a:rPr lang="en-GB" sz="1100" dirty="0"/>
              <a:t>His cover for the Beatles’ album “Sgt Pepper…” was a photograph of the band in a detailed set, which included life size cut outs of famous people and wax works of the band from Madame </a:t>
            </a:r>
            <a:r>
              <a:rPr lang="en-GB" sz="1100" dirty="0" err="1"/>
              <a:t>Tussaud’s</a:t>
            </a:r>
            <a:r>
              <a:rPr lang="en-GB" sz="1100" dirty="0"/>
              <a: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3137" y="2079427"/>
            <a:ext cx="1879653" cy="182048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6065" y="4197873"/>
            <a:ext cx="2033890" cy="196987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5854" y="4239309"/>
            <a:ext cx="2313382" cy="2240564"/>
          </a:xfrm>
          <a:prstGeom prst="rect">
            <a:avLst/>
          </a:prstGeom>
        </p:spPr>
      </p:pic>
      <p:sp>
        <p:nvSpPr>
          <p:cNvPr id="16" name="TextBox 15"/>
          <p:cNvSpPr txBox="1"/>
          <p:nvPr/>
        </p:nvSpPr>
        <p:spPr>
          <a:xfrm>
            <a:off x="4540056" y="2354715"/>
            <a:ext cx="2020814" cy="1446550"/>
          </a:xfrm>
          <a:prstGeom prst="rect">
            <a:avLst/>
          </a:prstGeom>
          <a:noFill/>
        </p:spPr>
        <p:txBody>
          <a:bodyPr wrap="square" rtlCol="0">
            <a:spAutoFit/>
          </a:bodyPr>
          <a:lstStyle/>
          <a:p>
            <a:r>
              <a:rPr lang="en-GB" sz="1100" dirty="0"/>
              <a:t>Opie’s most famous portraits reduce the features of his subjects down to a few simplified lines to show what makes us recognisable. Some of his more recent work shows a little more detail, but is still very simplified.</a:t>
            </a:r>
          </a:p>
        </p:txBody>
      </p:sp>
    </p:spTree>
    <p:extLst>
      <p:ext uri="{BB962C8B-B14F-4D97-AF65-F5344CB8AC3E}">
        <p14:creationId xmlns:p14="http://schemas.microsoft.com/office/powerpoint/2010/main" val="3043314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3f2f100-f848-442f-ba95-a3817965427d">
      <UserInfo>
        <DisplayName>Ms L Stortenbeker</DisplayName>
        <AccountId>302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CF294D12CB154DB7A88959C3ECB7AC" ma:contentTypeVersion="12" ma:contentTypeDescription="Create a new document." ma:contentTypeScope="" ma:versionID="6ca986ac9c2b7502120f3048b72ffde7">
  <xsd:schema xmlns:xsd="http://www.w3.org/2001/XMLSchema" xmlns:xs="http://www.w3.org/2001/XMLSchema" xmlns:p="http://schemas.microsoft.com/office/2006/metadata/properties" xmlns:ns2="716e1675-06dd-40d6-8963-57111c324057" xmlns:ns3="83f2f100-f848-442f-ba95-a3817965427d" targetNamespace="http://schemas.microsoft.com/office/2006/metadata/properties" ma:root="true" ma:fieldsID="a493912eaf77772b4936ebd9661df21b" ns2:_="" ns3:_="">
    <xsd:import namespace="716e1675-06dd-40d6-8963-57111c324057"/>
    <xsd:import namespace="83f2f100-f848-442f-ba95-a381796542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e1675-06dd-40d6-8963-57111c3240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f2f100-f848-442f-ba95-a3817965427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2F78BD-2652-40FE-92C3-C7CDCAB5C890}">
  <ds:schemaRefs>
    <ds:schemaRef ds:uri="http://schemas.microsoft.com/sharepoint/v3/contenttype/forms"/>
  </ds:schemaRefs>
</ds:datastoreItem>
</file>

<file path=customXml/itemProps2.xml><?xml version="1.0" encoding="utf-8"?>
<ds:datastoreItem xmlns:ds="http://schemas.openxmlformats.org/officeDocument/2006/customXml" ds:itemID="{4BD4EEE0-4053-413F-85DF-7F825D7F4457}">
  <ds:schemaRefs>
    <ds:schemaRef ds:uri="http://schemas.microsoft.com/office/2006/metadata/properties"/>
    <ds:schemaRef ds:uri="http://schemas.microsoft.com/office/infopath/2007/PartnerControls"/>
    <ds:schemaRef ds:uri="83f2f100-f848-442f-ba95-a3817965427d"/>
  </ds:schemaRefs>
</ds:datastoreItem>
</file>

<file path=customXml/itemProps3.xml><?xml version="1.0" encoding="utf-8"?>
<ds:datastoreItem xmlns:ds="http://schemas.openxmlformats.org/officeDocument/2006/customXml" ds:itemID="{2BEBD563-0921-4B75-91C5-537510BBB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e1675-06dd-40d6-8963-57111c324057"/>
    <ds:schemaRef ds:uri="83f2f100-f848-442f-ba95-a381796542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1029</TotalTime>
  <Words>1508</Words>
  <Application>Microsoft Office PowerPoint</Application>
  <PresentationFormat>On-screen Show (4:3)</PresentationFormat>
  <Paragraphs>106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Louise.Stortenbeker</dc:creator>
  <cp:lastModifiedBy>Jon.Perry</cp:lastModifiedBy>
  <cp:revision>107</cp:revision>
  <dcterms:created xsi:type="dcterms:W3CDTF">2020-10-05T07:53:46Z</dcterms:created>
  <dcterms:modified xsi:type="dcterms:W3CDTF">2022-02-15T10:06:12Z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0x0101005FCF294D12CB154DB7A88959C3ECB7AC</vt:lpwstr>
  </property>
</Properties>
</file>