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36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1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63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02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51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4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21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47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41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95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88DF-EAD0-4413-934A-AAE16DC96CCF}" type="datetimeFigureOut">
              <a:rPr lang="en-GB" smtClean="0"/>
              <a:t>30/06/2022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13A38-29B2-40A8-A064-1F72698D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71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ersushistory.com/podcasts.html" TargetMode="External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" Type="http://schemas.openxmlformats.org/officeDocument/2006/relationships/image" Target="../media/image2.svg"/><Relationship Id="rId21" Type="http://schemas.openxmlformats.org/officeDocument/2006/relationships/image" Target="../media/image14.png"/><Relationship Id="rId7" Type="http://schemas.openxmlformats.org/officeDocument/2006/relationships/image" Target="../media/image6.svg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20" Type="http://schemas.openxmlformats.org/officeDocument/2006/relationships/image" Target="../media/image13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4.jpeg"/><Relationship Id="rId24" Type="http://schemas.openxmlformats.org/officeDocument/2006/relationships/image" Target="../media/image17.png"/><Relationship Id="rId5" Type="http://schemas.openxmlformats.org/officeDocument/2006/relationships/image" Target="../media/image4.svg"/><Relationship Id="rId15" Type="http://schemas.openxmlformats.org/officeDocument/2006/relationships/image" Target="../media/image8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10" Type="http://schemas.openxmlformats.org/officeDocument/2006/relationships/hyperlink" Target="https://www.historyextra.com/period/tudor/starkey-on-the-reformation-2/" TargetMode="External"/><Relationship Id="rId19" Type="http://schemas.openxmlformats.org/officeDocument/2006/relationships/image" Target="../media/image12.png"/><Relationship Id="rId31" Type="http://schemas.openxmlformats.org/officeDocument/2006/relationships/image" Target="../media/image24.png"/><Relationship Id="rId4" Type="http://schemas.openxmlformats.org/officeDocument/2006/relationships/image" Target="../media/image2.png"/><Relationship Id="rId9" Type="http://schemas.openxmlformats.org/officeDocument/2006/relationships/hyperlink" Target="https://m.youtube.com/watch?v=QlHWZw36FAM" TargetMode="External"/><Relationship Id="rId14" Type="http://schemas.openxmlformats.org/officeDocument/2006/relationships/image" Target="../media/image7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jpe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jpe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jpeg"/><Relationship Id="rId10" Type="http://schemas.openxmlformats.org/officeDocument/2006/relationships/image" Target="../media/image33.png"/><Relationship Id="rId4" Type="http://schemas.openxmlformats.org/officeDocument/2006/relationships/image" Target="../media/image27.jpeg"/><Relationship Id="rId9" Type="http://schemas.openxmlformats.org/officeDocument/2006/relationships/image" Target="../media/image32.jpeg"/><Relationship Id="rId14" Type="http://schemas.openxmlformats.org/officeDocument/2006/relationships/image" Target="../media/image3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4">
            <a:extLst>
              <a:ext uri="{FF2B5EF4-FFF2-40B4-BE49-F238E27FC236}">
                <a16:creationId xmlns:a16="http://schemas.microsoft.com/office/drawing/2014/main" id="{57E70B5C-FF30-B846-8578-19A62C66E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55416"/>
              </p:ext>
            </p:extLst>
          </p:nvPr>
        </p:nvGraphicFramePr>
        <p:xfrm>
          <a:off x="181066" y="6058333"/>
          <a:ext cx="8819164" cy="7942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4791">
                  <a:extLst>
                    <a:ext uri="{9D8B030D-6E8A-4147-A177-3AD203B41FA5}">
                      <a16:colId xmlns:a16="http://schemas.microsoft.com/office/drawing/2014/main" val="1110123169"/>
                    </a:ext>
                  </a:extLst>
                </a:gridCol>
                <a:gridCol w="2204791">
                  <a:extLst>
                    <a:ext uri="{9D8B030D-6E8A-4147-A177-3AD203B41FA5}">
                      <a16:colId xmlns:a16="http://schemas.microsoft.com/office/drawing/2014/main" val="2723954873"/>
                    </a:ext>
                  </a:extLst>
                </a:gridCol>
                <a:gridCol w="2204791">
                  <a:extLst>
                    <a:ext uri="{9D8B030D-6E8A-4147-A177-3AD203B41FA5}">
                      <a16:colId xmlns:a16="http://schemas.microsoft.com/office/drawing/2014/main" val="247556292"/>
                    </a:ext>
                  </a:extLst>
                </a:gridCol>
                <a:gridCol w="2204791">
                  <a:extLst>
                    <a:ext uri="{9D8B030D-6E8A-4147-A177-3AD203B41FA5}">
                      <a16:colId xmlns:a16="http://schemas.microsoft.com/office/drawing/2014/main" val="2616069351"/>
                    </a:ext>
                  </a:extLst>
                </a:gridCol>
              </a:tblGrid>
              <a:tr h="794218">
                <a:tc>
                  <a:txBody>
                    <a:bodyPr/>
                    <a:lstStyle/>
                    <a:p>
                      <a:r>
                        <a:rPr lang="en-GB" sz="1000" dirty="0"/>
                        <a:t>If you want to find out more check out the following links or scan the QR codes on your phone </a:t>
                      </a:r>
                      <a:r>
                        <a:rPr lang="en-GB" sz="1000"/>
                        <a:t>or tablet.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3115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CBB63FB-99FF-3D42-BED3-170861EEAB6A}"/>
              </a:ext>
            </a:extLst>
          </p:cNvPr>
          <p:cNvSpPr txBox="1"/>
          <p:nvPr/>
        </p:nvSpPr>
        <p:spPr>
          <a:xfrm>
            <a:off x="1936951" y="-24300"/>
            <a:ext cx="70757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Why did Henry VIII break with the Catholic Church?</a:t>
            </a:r>
            <a:endParaRPr lang="en-US" sz="2100" b="1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B255701-0D9A-634D-B473-2270EFF38321}"/>
              </a:ext>
            </a:extLst>
          </p:cNvPr>
          <p:cNvCxnSpPr>
            <a:cxnSpLocks/>
          </p:cNvCxnSpPr>
          <p:nvPr/>
        </p:nvCxnSpPr>
        <p:spPr>
          <a:xfrm>
            <a:off x="-26645" y="1001211"/>
            <a:ext cx="9259455" cy="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A2B1798-76C7-D343-BF8B-B4DECC71A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480191"/>
              </p:ext>
            </p:extLst>
          </p:nvPr>
        </p:nvGraphicFramePr>
        <p:xfrm>
          <a:off x="41221" y="1036716"/>
          <a:ext cx="2236350" cy="4830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618">
                  <a:extLst>
                    <a:ext uri="{9D8B030D-6E8A-4147-A177-3AD203B41FA5}">
                      <a16:colId xmlns:a16="http://schemas.microsoft.com/office/drawing/2014/main" val="567304640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105598793"/>
                    </a:ext>
                  </a:extLst>
                </a:gridCol>
                <a:gridCol w="1251659">
                  <a:extLst>
                    <a:ext uri="{9D8B030D-6E8A-4147-A177-3AD203B41FA5}">
                      <a16:colId xmlns:a16="http://schemas.microsoft.com/office/drawing/2014/main" val="744584840"/>
                    </a:ext>
                  </a:extLst>
                </a:gridCol>
              </a:tblGrid>
              <a:tr h="21304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Key word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Definition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35292087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 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Annulment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Like a divorce- says that people are no longer married.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51010288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Advisor</a:t>
                      </a:r>
                    </a:p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Someone</a:t>
                      </a:r>
                      <a:r>
                        <a:rPr lang="en-US" sz="800" baseline="0" dirty="0" smtClean="0"/>
                        <a:t> who helps, gives advice.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23782744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Catholic</a:t>
                      </a:r>
                    </a:p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Religion</a:t>
                      </a:r>
                      <a:r>
                        <a:rPr lang="en-US" sz="800" baseline="0" dirty="0" smtClean="0"/>
                        <a:t> with the Pope as head of the church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037233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Communion</a:t>
                      </a:r>
                    </a:p>
                    <a:p>
                      <a:endParaRPr lang="en-GB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Part of the service that involves the bread &amp; wine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96922497"/>
                  </a:ext>
                </a:extLst>
              </a:tr>
              <a:tr h="211315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Dissolution</a:t>
                      </a:r>
                      <a:endParaRPr lang="en-US" sz="800" dirty="0" smtClean="0"/>
                    </a:p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To end </a:t>
                      </a:r>
                      <a:r>
                        <a:rPr lang="en-GB" sz="800" dirty="0" smtClean="0"/>
                        <a:t>something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08861580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Heresy</a:t>
                      </a:r>
                    </a:p>
                    <a:p>
                      <a:endParaRPr lang="en-GB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To speak against the official faith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39062150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Heir</a:t>
                      </a:r>
                    </a:p>
                    <a:p>
                      <a:endParaRPr lang="en-GB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The next person in line to the throne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0551557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Latin</a:t>
                      </a:r>
                      <a:endParaRPr lang="en-US" sz="800" dirty="0" smtClean="0"/>
                    </a:p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Ancient Roman language used by Catholics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1483642"/>
                  </a:ext>
                </a:extLst>
              </a:tr>
              <a:tr h="178048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Monarch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 King or Queen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81648900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Monastery</a:t>
                      </a:r>
                      <a:endParaRPr lang="en-US" sz="8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A religious building where monks live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58186380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Pope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Head of the Roman Catholic church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8267202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Protestant</a:t>
                      </a:r>
                      <a:endParaRPr lang="en-US" sz="800" dirty="0" smtClean="0"/>
                    </a:p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Belief that the King should be head of the church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00101980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Reformation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Changing of the church from Catholic</a:t>
                      </a:r>
                      <a:r>
                        <a:rPr lang="en-GB" sz="800" baseline="0" dirty="0" smtClean="0"/>
                        <a:t> to Protestant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20037477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Reformer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Someone who wants to change the church.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53865562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80B2087-BD7C-E042-8D95-95CE31EFCE80}"/>
              </a:ext>
            </a:extLst>
          </p:cNvPr>
          <p:cNvSpPr/>
          <p:nvPr/>
        </p:nvSpPr>
        <p:spPr>
          <a:xfrm>
            <a:off x="287734" y="344690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dirty="0"/>
              <a:t>1509</a:t>
            </a:r>
          </a:p>
          <a:p>
            <a:pPr algn="l"/>
            <a:r>
              <a:rPr lang="en-GB" sz="750" dirty="0"/>
              <a:t>Henry becomes King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50AF597-5CBF-7B40-9577-84A6A5EF2ED9}"/>
              </a:ext>
            </a:extLst>
          </p:cNvPr>
          <p:cNvSpPr/>
          <p:nvPr/>
        </p:nvSpPr>
        <p:spPr>
          <a:xfrm>
            <a:off x="3775698" y="367782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dirty="0"/>
              <a:t>Jan 1533</a:t>
            </a:r>
          </a:p>
          <a:p>
            <a:pPr algn="l"/>
            <a:r>
              <a:rPr lang="en-GB" sz="750" dirty="0"/>
              <a:t>Married Anne Boleyn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2787BED-C99F-4A4A-BA75-2EB819DC2D3A}"/>
              </a:ext>
            </a:extLst>
          </p:cNvPr>
          <p:cNvSpPr/>
          <p:nvPr/>
        </p:nvSpPr>
        <p:spPr>
          <a:xfrm>
            <a:off x="1448879" y="337588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00" dirty="0"/>
              <a:t>1510 </a:t>
            </a:r>
          </a:p>
          <a:p>
            <a:pPr algn="l"/>
            <a:r>
              <a:rPr lang="en-GB" sz="700" dirty="0"/>
              <a:t>Marries Katherine of Aragon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5A872A9-E5F9-3540-9A8C-90ACDA5A74C7}"/>
              </a:ext>
            </a:extLst>
          </p:cNvPr>
          <p:cNvSpPr/>
          <p:nvPr/>
        </p:nvSpPr>
        <p:spPr>
          <a:xfrm>
            <a:off x="2571467" y="349132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/>
              <a:t>1527</a:t>
            </a:r>
          </a:p>
          <a:p>
            <a:pPr algn="l"/>
            <a:r>
              <a:rPr lang="en-GB" sz="750"/>
              <a:t>Meets Anne Boleyn</a:t>
            </a:r>
            <a:endParaRPr lang="en-GB" sz="75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EF8D597-D2F1-E744-965C-F803596FB8CB}"/>
              </a:ext>
            </a:extLst>
          </p:cNvPr>
          <p:cNvSpPr/>
          <p:nvPr/>
        </p:nvSpPr>
        <p:spPr>
          <a:xfrm>
            <a:off x="4986508" y="379328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dirty="0" smtClean="0"/>
              <a:t>1534</a:t>
            </a:r>
            <a:endParaRPr lang="en-GB" sz="750" dirty="0"/>
          </a:p>
          <a:p>
            <a:pPr algn="l"/>
            <a:r>
              <a:rPr lang="en-GB" sz="750" dirty="0"/>
              <a:t>Changes the Church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CD188F3-0E3B-564C-B18D-8D154EFE178C}"/>
              </a:ext>
            </a:extLst>
          </p:cNvPr>
          <p:cNvSpPr/>
          <p:nvPr/>
        </p:nvSpPr>
        <p:spPr>
          <a:xfrm>
            <a:off x="6176906" y="390875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dirty="0" smtClean="0"/>
              <a:t>1536</a:t>
            </a:r>
          </a:p>
          <a:p>
            <a:pPr algn="l"/>
            <a:r>
              <a:rPr lang="en-GB" sz="750" dirty="0" smtClean="0"/>
              <a:t>Shuts </a:t>
            </a:r>
            <a:r>
              <a:rPr lang="en-GB" sz="750" dirty="0"/>
              <a:t>all monastic houses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1E3EACE-C274-8A46-B06E-8E8610482CE2}"/>
              </a:ext>
            </a:extLst>
          </p:cNvPr>
          <p:cNvSpPr/>
          <p:nvPr/>
        </p:nvSpPr>
        <p:spPr>
          <a:xfrm>
            <a:off x="7345305" y="407710"/>
            <a:ext cx="580571" cy="48540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dirty="0"/>
              <a:t>1537</a:t>
            </a:r>
          </a:p>
          <a:p>
            <a:pPr algn="l"/>
            <a:r>
              <a:rPr lang="en-GB" sz="750" dirty="0"/>
              <a:t>Edward is born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EAB9AFC-9C85-3944-8906-5B2FF62FEE84}"/>
              </a:ext>
            </a:extLst>
          </p:cNvPr>
          <p:cNvSpPr/>
          <p:nvPr/>
        </p:nvSpPr>
        <p:spPr>
          <a:xfrm>
            <a:off x="8432517" y="384622"/>
            <a:ext cx="580571" cy="508489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dirty="0"/>
              <a:t>1547</a:t>
            </a:r>
          </a:p>
          <a:p>
            <a:pPr algn="l"/>
            <a:r>
              <a:rPr lang="en-GB" sz="750" dirty="0"/>
              <a:t>Henry dies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811DC505-E52A-F642-A8FE-CD2BA60313B0}"/>
              </a:ext>
            </a:extLst>
          </p:cNvPr>
          <p:cNvSpPr/>
          <p:nvPr/>
        </p:nvSpPr>
        <p:spPr>
          <a:xfrm>
            <a:off x="965649" y="491513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CF79395C-A325-5148-A289-9D671884EB9B}"/>
              </a:ext>
            </a:extLst>
          </p:cNvPr>
          <p:cNvSpPr/>
          <p:nvPr/>
        </p:nvSpPr>
        <p:spPr>
          <a:xfrm>
            <a:off x="2112193" y="540043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28EC8BB1-DD18-CE46-BB18-E1841C5BB235}"/>
              </a:ext>
            </a:extLst>
          </p:cNvPr>
          <p:cNvSpPr/>
          <p:nvPr/>
        </p:nvSpPr>
        <p:spPr>
          <a:xfrm>
            <a:off x="3298027" y="525466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0FFC7EC3-2FA2-524B-AFED-D7498428772E}"/>
              </a:ext>
            </a:extLst>
          </p:cNvPr>
          <p:cNvSpPr/>
          <p:nvPr/>
        </p:nvSpPr>
        <p:spPr>
          <a:xfrm>
            <a:off x="4495765" y="563136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5699574" y="583973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8AEF3B5F-A375-5442-B51A-7A58209E4C4D}"/>
              </a:ext>
            </a:extLst>
          </p:cNvPr>
          <p:cNvSpPr/>
          <p:nvPr/>
        </p:nvSpPr>
        <p:spPr>
          <a:xfrm>
            <a:off x="6868932" y="595517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B9350146-7897-F84D-B1A6-7DA7B3BA4854}"/>
              </a:ext>
            </a:extLst>
          </p:cNvPr>
          <p:cNvSpPr/>
          <p:nvPr/>
        </p:nvSpPr>
        <p:spPr>
          <a:xfrm>
            <a:off x="8034734" y="595550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3" name="Graphic 34" descr="Open book">
            <a:extLst>
              <a:ext uri="{FF2B5EF4-FFF2-40B4-BE49-F238E27FC236}">
                <a16:creationId xmlns:a16="http://schemas.microsoft.com/office/drawing/2014/main" id="{4AFD84BD-2477-6643-B12D-C70EFB2FBA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474732" y="6035630"/>
            <a:ext cx="450967" cy="450967"/>
          </a:xfrm>
          <a:prstGeom prst="rect">
            <a:avLst/>
          </a:prstGeom>
        </p:spPr>
      </p:pic>
      <p:pic>
        <p:nvPicPr>
          <p:cNvPr id="27" name="Graphic 34" descr="Monitor">
            <a:extLst>
              <a:ext uri="{FF2B5EF4-FFF2-40B4-BE49-F238E27FC236}">
                <a16:creationId xmlns:a16="http://schemas.microsoft.com/office/drawing/2014/main" id="{6FA292EC-5F63-FB49-B661-093F1874515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734986" y="6100451"/>
            <a:ext cx="338554" cy="338554"/>
          </a:xfrm>
          <a:prstGeom prst="rect">
            <a:avLst/>
          </a:prstGeom>
        </p:spPr>
      </p:pic>
      <p:pic>
        <p:nvPicPr>
          <p:cNvPr id="33" name="Graphic 34" descr="Ear">
            <a:extLst>
              <a:ext uri="{FF2B5EF4-FFF2-40B4-BE49-F238E27FC236}">
                <a16:creationId xmlns:a16="http://schemas.microsoft.com/office/drawing/2014/main" id="{57677514-4015-F44B-9FCC-3C1F9426A59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flipH="1">
            <a:off x="6892545" y="6091835"/>
            <a:ext cx="338554" cy="338554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5459DFF-C928-364D-89E4-4B788125AAC3}"/>
              </a:ext>
            </a:extLst>
          </p:cNvPr>
          <p:cNvSpPr txBox="1"/>
          <p:nvPr/>
        </p:nvSpPr>
        <p:spPr>
          <a:xfrm>
            <a:off x="6880376" y="6430391"/>
            <a:ext cx="1365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>
                <a:hlinkClick r:id="rId8"/>
              </a:rPr>
              <a:t>http://</a:t>
            </a:r>
            <a:r>
              <a:rPr lang="en-GB" sz="800" dirty="0" err="1">
                <a:hlinkClick r:id="rId8"/>
              </a:rPr>
              <a:t>www.versushistory.com</a:t>
            </a:r>
            <a:r>
              <a:rPr lang="en-GB" sz="800" dirty="0">
                <a:hlinkClick r:id="rId8"/>
              </a:rPr>
              <a:t>/podcasts.html</a:t>
            </a:r>
            <a:endParaRPr lang="en-GB" sz="800" dirty="0"/>
          </a:p>
          <a:p>
            <a:pPr algn="l"/>
            <a:r>
              <a:rPr lang="en-GB" sz="800" dirty="0"/>
              <a:t>Episode #51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692328-25C3-E543-9F60-9BC1C588FA83}"/>
              </a:ext>
            </a:extLst>
          </p:cNvPr>
          <p:cNvSpPr txBox="1"/>
          <p:nvPr/>
        </p:nvSpPr>
        <p:spPr>
          <a:xfrm>
            <a:off x="7159262" y="607992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LISTEN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151D1A-C06A-7046-9751-0A52E7AB6A4D}"/>
              </a:ext>
            </a:extLst>
          </p:cNvPr>
          <p:cNvSpPr txBox="1"/>
          <p:nvPr/>
        </p:nvSpPr>
        <p:spPr>
          <a:xfrm>
            <a:off x="4628457" y="6477016"/>
            <a:ext cx="1479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>
                <a:hlinkClick r:id="rId9"/>
              </a:rPr>
              <a:t>https://m.youtube.com/watch?v=QlHWZw36FAM</a:t>
            </a:r>
            <a:endParaRPr lang="en-GB" sz="8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9BB9E1-3A94-E04F-A7BC-A5735D1A208F}"/>
              </a:ext>
            </a:extLst>
          </p:cNvPr>
          <p:cNvSpPr txBox="1"/>
          <p:nvPr/>
        </p:nvSpPr>
        <p:spPr>
          <a:xfrm>
            <a:off x="5046329" y="608506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WATCH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15CCB4-6860-8841-9CBD-7D106474C331}"/>
              </a:ext>
            </a:extLst>
          </p:cNvPr>
          <p:cNvSpPr txBox="1"/>
          <p:nvPr/>
        </p:nvSpPr>
        <p:spPr>
          <a:xfrm>
            <a:off x="2422973" y="6295748"/>
            <a:ext cx="1432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700" dirty="0"/>
              <a:t> </a:t>
            </a:r>
            <a:r>
              <a:rPr lang="en-GB" sz="700" dirty="0">
                <a:hlinkClick r:id="rId10"/>
              </a:rPr>
              <a:t>https://</a:t>
            </a:r>
            <a:r>
              <a:rPr lang="en-GB" sz="700" dirty="0" err="1">
                <a:hlinkClick r:id="rId10"/>
              </a:rPr>
              <a:t>www.historyextra.com</a:t>
            </a:r>
            <a:r>
              <a:rPr lang="en-GB" sz="700" dirty="0">
                <a:hlinkClick r:id="rId10"/>
              </a:rPr>
              <a:t>/period/tudor/starkey-on-the-reformation-2/</a:t>
            </a:r>
            <a:endParaRPr lang="en-GB" sz="7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D909D38-95C1-3547-AEAF-B3A1515102B1}"/>
              </a:ext>
            </a:extLst>
          </p:cNvPr>
          <p:cNvSpPr txBox="1"/>
          <p:nvPr/>
        </p:nvSpPr>
        <p:spPr>
          <a:xfrm>
            <a:off x="2995535" y="6065930"/>
            <a:ext cx="88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READ</a:t>
            </a:r>
            <a:endParaRPr lang="en-US" dirty="0"/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7F9BFC39-A5CA-624E-938E-BEAE8A236C0E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5" b="35671"/>
          <a:stretch/>
        </p:blipFill>
        <p:spPr>
          <a:xfrm>
            <a:off x="2334458" y="3929902"/>
            <a:ext cx="1702284" cy="2088926"/>
          </a:xfrm>
          <a:prstGeom prst="rect">
            <a:avLst/>
          </a:prstGeom>
        </p:spPr>
      </p:pic>
      <p:pic>
        <p:nvPicPr>
          <p:cNvPr id="17" name="Picture 18">
            <a:extLst>
              <a:ext uri="{FF2B5EF4-FFF2-40B4-BE49-F238E27FC236}">
                <a16:creationId xmlns:a16="http://schemas.microsoft.com/office/drawing/2014/main" id="{9F7C659B-C3E3-C94A-A042-B77BDDA09B4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830" y="6035628"/>
            <a:ext cx="665448" cy="827634"/>
          </a:xfrm>
          <a:prstGeom prst="rect">
            <a:avLst/>
          </a:prstGeom>
        </p:spPr>
      </p:pic>
      <p:pic>
        <p:nvPicPr>
          <p:cNvPr id="19" name="Picture 20">
            <a:extLst>
              <a:ext uri="{FF2B5EF4-FFF2-40B4-BE49-F238E27FC236}">
                <a16:creationId xmlns:a16="http://schemas.microsoft.com/office/drawing/2014/main" id="{E2FF8B71-6740-4E4C-A9DE-E7A5EF9EF3F2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471" y="6044265"/>
            <a:ext cx="636852" cy="792068"/>
          </a:xfrm>
          <a:prstGeom prst="rect">
            <a:avLst/>
          </a:prstGeom>
        </p:spPr>
      </p:pic>
      <p:pic>
        <p:nvPicPr>
          <p:cNvPr id="21" name="Picture 24">
            <a:extLst>
              <a:ext uri="{FF2B5EF4-FFF2-40B4-BE49-F238E27FC236}">
                <a16:creationId xmlns:a16="http://schemas.microsoft.com/office/drawing/2014/main" id="{7C4CDB5B-A5AB-DA40-B70F-1B7DBFCC2C4A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653" y="6044265"/>
            <a:ext cx="649891" cy="808286"/>
          </a:xfrm>
          <a:prstGeom prst="rect">
            <a:avLst/>
          </a:prstGeom>
        </p:spPr>
      </p:pic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571192"/>
              </p:ext>
            </p:extLst>
          </p:nvPr>
        </p:nvGraphicFramePr>
        <p:xfrm>
          <a:off x="4126642" y="1006112"/>
          <a:ext cx="4972753" cy="5029200"/>
        </p:xfrm>
        <a:graphic>
          <a:graphicData uri="http://schemas.openxmlformats.org/drawingml/2006/table">
            <a:tbl>
              <a:tblPr firstRow="1" bandRow="1"/>
              <a:tblGrid>
                <a:gridCol w="347441">
                  <a:extLst>
                    <a:ext uri="{9D8B030D-6E8A-4147-A177-3AD203B41FA5}">
                      <a16:colId xmlns:a16="http://schemas.microsoft.com/office/drawing/2014/main" val="2162010280"/>
                    </a:ext>
                  </a:extLst>
                </a:gridCol>
                <a:gridCol w="1581029">
                  <a:extLst>
                    <a:ext uri="{9D8B030D-6E8A-4147-A177-3AD203B41FA5}">
                      <a16:colId xmlns:a16="http://schemas.microsoft.com/office/drawing/2014/main" val="940869695"/>
                    </a:ext>
                  </a:extLst>
                </a:gridCol>
                <a:gridCol w="1460810">
                  <a:extLst>
                    <a:ext uri="{9D8B030D-6E8A-4147-A177-3AD203B41FA5}">
                      <a16:colId xmlns:a16="http://schemas.microsoft.com/office/drawing/2014/main" val="3248686097"/>
                    </a:ext>
                  </a:extLst>
                </a:gridCol>
                <a:gridCol w="1583473">
                  <a:extLst>
                    <a:ext uri="{9D8B030D-6E8A-4147-A177-3AD203B41FA5}">
                      <a16:colId xmlns:a16="http://schemas.microsoft.com/office/drawing/2014/main" val="3892544060"/>
                    </a:ext>
                  </a:extLst>
                </a:gridCol>
              </a:tblGrid>
              <a:tr h="220821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Knowledge milestones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Extra knowledge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Expert knowledge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269923"/>
                  </a:ext>
                </a:extLst>
              </a:tr>
              <a:tr h="77317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The</a:t>
                      </a:r>
                      <a:r>
                        <a:rPr lang="en-GB" sz="900" baseline="0" dirty="0" smtClean="0"/>
                        <a:t> Protestant strand of Christianity developed in 1500s as people “protested” against the Catholic church.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Martin</a:t>
                      </a:r>
                      <a:r>
                        <a:rPr lang="en-GB" sz="900" baseline="0" dirty="0" smtClean="0"/>
                        <a:t> Luther was a German monk who started the Reformation by criticising the Catholic church.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Luther said that the church was too rich, he did not want to start a new church, just make the existing one better.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5620"/>
                  </a:ext>
                </a:extLst>
              </a:tr>
              <a:tr h="6367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Henry VIII made himself head of the Church</a:t>
                      </a:r>
                      <a:r>
                        <a:rPr lang="en-GB" sz="900" baseline="0" dirty="0" smtClean="0"/>
                        <a:t> of England in 1534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The law that made Henry head of the church was called “The Act of Supremacy”.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Henry also had</a:t>
                      </a:r>
                      <a:r>
                        <a:rPr lang="en-GB" sz="900" baseline="0" dirty="0" smtClean="0"/>
                        <a:t> a bible published in English with a picture of himself on the front.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065682"/>
                  </a:ext>
                </a:extLst>
              </a:tr>
              <a:tr h="773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Henry changed the church because he wanted to divorce his wife Catherine of Aragon and marry Anne Boleyn.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The Pope</a:t>
                      </a:r>
                      <a:r>
                        <a:rPr lang="en-GB" sz="900" baseline="0" dirty="0" smtClean="0"/>
                        <a:t> would not allow Henry to have a divorce, but by changing the church he could grant the divorce himself.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The</a:t>
                      </a:r>
                      <a:r>
                        <a:rPr lang="en-GB" sz="900" baseline="0" dirty="0" smtClean="0"/>
                        <a:t> Pope was being controlled by Catherine of Aragon’s nephew, Charles V, who was unhappy at how Henry was treating his aunt.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832076"/>
                  </a:ext>
                </a:extLst>
              </a:tr>
              <a:tr h="6367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Henry</a:t>
                      </a:r>
                      <a:r>
                        <a:rPr lang="en-GB" sz="900" baseline="0" dirty="0" smtClean="0"/>
                        <a:t> needed a male heir and Catherine was too old for any more babies. He needed a new wife.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Catherine had only had one living child- Mary- Henry wanted a son to be king after him.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Henry saw Catherine’s lack of living sons as a sign he should marry someone else.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082762"/>
                  </a:ext>
                </a:extLst>
              </a:tr>
              <a:tr h="6367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By changing</a:t>
                      </a:r>
                      <a:r>
                        <a:rPr lang="en-GB" sz="900" baseline="0" dirty="0" smtClean="0"/>
                        <a:t> the church he could shut down the monasteries and take their money.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The monasteries owned ¼ of all the land in England, by shutting them down Henry took this</a:t>
                      </a:r>
                      <a:r>
                        <a:rPr lang="en-GB" sz="900" baseline="0" dirty="0" smtClean="0"/>
                        <a:t> money.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Henry wanted the money so that he could go to war with France and try to gain land and glory for himself.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438562"/>
                  </a:ext>
                </a:extLst>
              </a:tr>
              <a:tr h="6367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The Pope had a huge amount of power. By</a:t>
                      </a:r>
                      <a:r>
                        <a:rPr lang="en-GB" sz="900" baseline="0" dirty="0" smtClean="0"/>
                        <a:t> becoming head of the church Henry could gain more power.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Many people saw</a:t>
                      </a:r>
                      <a:r>
                        <a:rPr lang="en-GB" sz="900" baseline="0" dirty="0" smtClean="0"/>
                        <a:t> being loyal to the pope as more important than being loyal to the king.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Henry</a:t>
                      </a:r>
                      <a:r>
                        <a:rPr lang="en-GB" sz="900" baseline="0" dirty="0" smtClean="0"/>
                        <a:t> wanted power to rival the kings of Spain (Charles V) and France </a:t>
                      </a:r>
                      <a:r>
                        <a:rPr lang="en-GB" sz="900" baseline="0" smtClean="0"/>
                        <a:t>(Francis I).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05681"/>
                  </a:ext>
                </a:extLst>
              </a:tr>
              <a:tr h="58247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Some people in England were Protestant. This included some of Henry’s</a:t>
                      </a:r>
                      <a:r>
                        <a:rPr lang="en-GB" sz="900" baseline="0" dirty="0" smtClean="0"/>
                        <a:t> advisors.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Cromwell was Henry’s main advisor and</a:t>
                      </a:r>
                      <a:r>
                        <a:rPr lang="en-GB" sz="900" baseline="0" dirty="0" smtClean="0"/>
                        <a:t> was a reformer.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Cromwell and Arch Bishop Cranmer worked to make protestant changes to the church.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855066"/>
                  </a:ext>
                </a:extLst>
              </a:tr>
            </a:tbl>
          </a:graphicData>
        </a:graphic>
      </p:graphicFrame>
      <p:sp>
        <p:nvSpPr>
          <p:cNvPr id="43" name="Speech Bubble: Rectangle with Rounded Corners 42">
            <a:extLst>
              <a:ext uri="{FF2B5EF4-FFF2-40B4-BE49-F238E27FC236}">
                <a16:creationId xmlns:a16="http://schemas.microsoft.com/office/drawing/2014/main" id="{3F4DFB08-8EEF-CA43-821A-9020676AB832}"/>
              </a:ext>
            </a:extLst>
          </p:cNvPr>
          <p:cNvSpPr/>
          <p:nvPr/>
        </p:nvSpPr>
        <p:spPr>
          <a:xfrm>
            <a:off x="2322927" y="1063971"/>
            <a:ext cx="1742886" cy="3073698"/>
          </a:xfrm>
          <a:prstGeom prst="wedgeRoundRectCallout">
            <a:avLst>
              <a:gd name="adj1" fmla="val -19083"/>
              <a:gd name="adj2" fmla="val 723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Why Anne Boleyn? Truth to tell, I was more fascinated by her than by any other historical figure, I can’t explain this, any more than I can explain the feeling of recognition I had had at age seven when I first heard of her. Of course, there is much in Anne Boleyn’s story to fascinate anyone, so I would not wish to be too fanciful about this. Later, when I came to research her life in depth and from a more mature viewpoint, I realised that I did not particularly like Anne Boleyn as a character. Yet the fascination remains</a:t>
            </a:r>
            <a:r>
              <a:rPr lang="en-GB" sz="1100" dirty="0">
                <a:solidFill>
                  <a:schemeClr val="tx1"/>
                </a:solidFill>
              </a:rPr>
              <a:t>. </a:t>
            </a:r>
            <a:r>
              <a:rPr lang="en-GB" sz="900" dirty="0">
                <a:solidFill>
                  <a:schemeClr val="tx1"/>
                </a:solidFill>
              </a:rPr>
              <a:t>She is a romantic heroine in the truest sense</a:t>
            </a:r>
            <a:r>
              <a:rPr lang="en-GB" sz="9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GB" sz="900" i="1" dirty="0" smtClean="0">
                <a:solidFill>
                  <a:schemeClr val="tx1"/>
                </a:solidFill>
              </a:rPr>
              <a:t>Alison </a:t>
            </a:r>
            <a:r>
              <a:rPr lang="en-GB" sz="900" i="1" dirty="0">
                <a:solidFill>
                  <a:schemeClr val="tx1"/>
                </a:solidFill>
              </a:rPr>
              <a:t>Weir</a:t>
            </a:r>
            <a:endParaRPr lang="en-US" sz="900" i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82110" y="1443487"/>
            <a:ext cx="576975" cy="576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065813" y="2183615"/>
            <a:ext cx="464897" cy="5582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7"/>
          <a:srcRect b="27603"/>
          <a:stretch/>
        </p:blipFill>
        <p:spPr>
          <a:xfrm>
            <a:off x="4020457" y="2887671"/>
            <a:ext cx="560444" cy="5912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8"/>
          <a:srcRect b="19158"/>
          <a:stretch/>
        </p:blipFill>
        <p:spPr>
          <a:xfrm>
            <a:off x="3993951" y="3624728"/>
            <a:ext cx="634506" cy="51294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9"/>
          <a:srcRect b="25624"/>
          <a:stretch/>
        </p:blipFill>
        <p:spPr>
          <a:xfrm>
            <a:off x="4081355" y="4348015"/>
            <a:ext cx="424630" cy="31582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0"/>
          <a:srcRect b="16497"/>
          <a:stretch/>
        </p:blipFill>
        <p:spPr>
          <a:xfrm flipH="1">
            <a:off x="4020457" y="4887440"/>
            <a:ext cx="582799" cy="48665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21"/>
          <a:srcRect r="24524" b="11859"/>
          <a:stretch/>
        </p:blipFill>
        <p:spPr>
          <a:xfrm flipH="1">
            <a:off x="4169433" y="5498475"/>
            <a:ext cx="418544" cy="48878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4639" y="4844906"/>
            <a:ext cx="253095" cy="25309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18"/>
          <a:srcRect b="19158"/>
          <a:stretch/>
        </p:blipFill>
        <p:spPr>
          <a:xfrm>
            <a:off x="12329" y="3256955"/>
            <a:ext cx="337474" cy="27281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7"/>
          <a:srcRect b="27603"/>
          <a:stretch/>
        </p:blipFill>
        <p:spPr>
          <a:xfrm>
            <a:off x="19345" y="1281431"/>
            <a:ext cx="357690" cy="37734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8D666216-3BB9-23B2-116B-38C4D60387BF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b="17905"/>
          <a:stretch/>
        </p:blipFill>
        <p:spPr>
          <a:xfrm>
            <a:off x="46496" y="5583941"/>
            <a:ext cx="303387" cy="2526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23"/>
          <a:srcRect b="19490"/>
          <a:stretch/>
        </p:blipFill>
        <p:spPr>
          <a:xfrm>
            <a:off x="17619" y="1695036"/>
            <a:ext cx="359416" cy="289365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24"/>
          <a:srcRect b="17811"/>
          <a:stretch/>
        </p:blipFill>
        <p:spPr>
          <a:xfrm>
            <a:off x="-7753" y="1998469"/>
            <a:ext cx="404893" cy="33277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25"/>
          <a:srcRect b="15887"/>
          <a:stretch/>
        </p:blipFill>
        <p:spPr>
          <a:xfrm>
            <a:off x="72115" y="2342102"/>
            <a:ext cx="304920" cy="256478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 flipH="1">
            <a:off x="54977" y="2649316"/>
            <a:ext cx="294826" cy="30469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 rotWithShape="1">
          <a:blip r:embed="rId27"/>
          <a:srcRect b="18069"/>
          <a:stretch/>
        </p:blipFill>
        <p:spPr>
          <a:xfrm>
            <a:off x="54977" y="2960174"/>
            <a:ext cx="314013" cy="257276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 rotWithShape="1">
          <a:blip r:embed="rId28"/>
          <a:srcRect b="19484"/>
          <a:stretch/>
        </p:blipFill>
        <p:spPr>
          <a:xfrm>
            <a:off x="18320" y="3572416"/>
            <a:ext cx="368139" cy="296410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 rotWithShape="1">
          <a:blip r:embed="rId29"/>
          <a:srcRect b="23081"/>
          <a:stretch/>
        </p:blipFill>
        <p:spPr>
          <a:xfrm flipH="1">
            <a:off x="12150" y="3879719"/>
            <a:ext cx="376932" cy="289932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 rotWithShape="1">
          <a:blip r:embed="rId21"/>
          <a:srcRect r="24524" b="11859"/>
          <a:stretch/>
        </p:blipFill>
        <p:spPr>
          <a:xfrm flipH="1">
            <a:off x="102023" y="4198882"/>
            <a:ext cx="266967" cy="311768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30"/>
          <a:srcRect b="17781"/>
          <a:stretch/>
        </p:blipFill>
        <p:spPr>
          <a:xfrm>
            <a:off x="39880" y="4526080"/>
            <a:ext cx="330028" cy="271347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31"/>
          <a:srcRect b="20433"/>
          <a:stretch/>
        </p:blipFill>
        <p:spPr>
          <a:xfrm>
            <a:off x="43235" y="5198188"/>
            <a:ext cx="337495" cy="26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74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BB63FB-99FF-3D42-BED3-170861EEAB6A}"/>
              </a:ext>
            </a:extLst>
          </p:cNvPr>
          <p:cNvSpPr txBox="1"/>
          <p:nvPr/>
        </p:nvSpPr>
        <p:spPr>
          <a:xfrm>
            <a:off x="270810" y="18163"/>
            <a:ext cx="8717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/>
              <a:t>   </a:t>
            </a:r>
            <a:r>
              <a:rPr lang="en-GB" sz="2800" b="1" dirty="0"/>
              <a:t>Writing good History: Key skills</a:t>
            </a:r>
            <a:endParaRPr lang="en-US" sz="2800" b="1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B255701-0D9A-634D-B473-2270EFF38321}"/>
              </a:ext>
            </a:extLst>
          </p:cNvPr>
          <p:cNvCxnSpPr>
            <a:cxnSpLocks/>
          </p:cNvCxnSpPr>
          <p:nvPr/>
        </p:nvCxnSpPr>
        <p:spPr>
          <a:xfrm>
            <a:off x="4" y="1674461"/>
            <a:ext cx="9259455" cy="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80B2087-BD7C-E042-8D95-95CE31EFCE80}"/>
              </a:ext>
            </a:extLst>
          </p:cNvPr>
          <p:cNvSpPr/>
          <p:nvPr/>
        </p:nvSpPr>
        <p:spPr>
          <a:xfrm>
            <a:off x="89916" y="855214"/>
            <a:ext cx="997012" cy="663034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Chronology</a:t>
            </a:r>
          </a:p>
          <a:p>
            <a:pPr algn="l"/>
            <a:r>
              <a:rPr lang="en-GB" sz="750" dirty="0"/>
              <a:t>The order in which events happen. The big “story”.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50AF597-5CBF-7B40-9577-84A6A5EF2ED9}"/>
              </a:ext>
            </a:extLst>
          </p:cNvPr>
          <p:cNvSpPr/>
          <p:nvPr/>
        </p:nvSpPr>
        <p:spPr>
          <a:xfrm>
            <a:off x="3496581" y="849719"/>
            <a:ext cx="1048328" cy="66853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Cause</a:t>
            </a:r>
          </a:p>
          <a:p>
            <a:pPr algn="l"/>
            <a:r>
              <a:rPr lang="en-GB" sz="750" dirty="0"/>
              <a:t>The reasons that something happens- long term or trigger cause.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2787BED-C99F-4A4A-BA75-2EB819DC2D3A}"/>
              </a:ext>
            </a:extLst>
          </p:cNvPr>
          <p:cNvSpPr/>
          <p:nvPr/>
        </p:nvSpPr>
        <p:spPr>
          <a:xfrm>
            <a:off x="1175953" y="841732"/>
            <a:ext cx="1061049" cy="676516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Change/ Continuity</a:t>
            </a:r>
          </a:p>
          <a:p>
            <a:pPr algn="l"/>
            <a:r>
              <a:rPr lang="en-GB" sz="750" dirty="0"/>
              <a:t>Whether things have changed or remained the same over time.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5A872A9-E5F9-3540-9A8C-90ACDA5A74C7}"/>
              </a:ext>
            </a:extLst>
          </p:cNvPr>
          <p:cNvSpPr/>
          <p:nvPr/>
        </p:nvSpPr>
        <p:spPr>
          <a:xfrm>
            <a:off x="2331717" y="846550"/>
            <a:ext cx="1075543" cy="671698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Similarity/Difference</a:t>
            </a:r>
          </a:p>
          <a:p>
            <a:pPr algn="l"/>
            <a:r>
              <a:rPr lang="en-GB" sz="750" dirty="0"/>
              <a:t>What events or situations have in common, and how they are different.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EF8D597-D2F1-E744-965C-F803596FB8CB}"/>
              </a:ext>
            </a:extLst>
          </p:cNvPr>
          <p:cNvSpPr/>
          <p:nvPr/>
        </p:nvSpPr>
        <p:spPr>
          <a:xfrm>
            <a:off x="4652047" y="861084"/>
            <a:ext cx="1003839" cy="657164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Consequence</a:t>
            </a:r>
          </a:p>
          <a:p>
            <a:pPr algn="l"/>
            <a:r>
              <a:rPr lang="en-GB" sz="750" dirty="0"/>
              <a:t>Things that happen as a result of an event. Can be good or bad.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CD188F3-0E3B-564C-B18D-8D154EFE178C}"/>
              </a:ext>
            </a:extLst>
          </p:cNvPr>
          <p:cNvSpPr/>
          <p:nvPr/>
        </p:nvSpPr>
        <p:spPr>
          <a:xfrm>
            <a:off x="5740045" y="861085"/>
            <a:ext cx="1041037" cy="657165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00" u="sng" dirty="0"/>
              <a:t>Significance</a:t>
            </a:r>
          </a:p>
          <a:p>
            <a:pPr algn="l"/>
            <a:r>
              <a:rPr lang="en-GB" sz="700" dirty="0"/>
              <a:t>Whether an event is important or not. The impact it has had on people. How it has changed the world</a:t>
            </a:r>
            <a:r>
              <a:rPr lang="en-GB" sz="750" dirty="0"/>
              <a:t>.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1E3EACE-C274-8A46-B06E-8E8610482CE2}"/>
              </a:ext>
            </a:extLst>
          </p:cNvPr>
          <p:cNvSpPr/>
          <p:nvPr/>
        </p:nvSpPr>
        <p:spPr>
          <a:xfrm>
            <a:off x="6865238" y="843982"/>
            <a:ext cx="1098678" cy="674266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00" u="sng" dirty="0"/>
              <a:t>Sources</a:t>
            </a:r>
          </a:p>
          <a:p>
            <a:pPr algn="l"/>
            <a:r>
              <a:rPr lang="en-GB" sz="700" dirty="0"/>
              <a:t>Information that comes from the time studied, or that was produced by someone who was there at the time.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EAB9AFC-9C85-3944-8906-5B2FF62FEE84}"/>
              </a:ext>
            </a:extLst>
          </p:cNvPr>
          <p:cNvSpPr/>
          <p:nvPr/>
        </p:nvSpPr>
        <p:spPr>
          <a:xfrm>
            <a:off x="8048075" y="849719"/>
            <a:ext cx="957726" cy="66853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00" u="sng" dirty="0"/>
              <a:t>Interpretations</a:t>
            </a:r>
          </a:p>
          <a:p>
            <a:pPr algn="l"/>
            <a:r>
              <a:rPr lang="en-GB" sz="700" dirty="0"/>
              <a:t>The views of people who were not there at the time but have researched the event.</a:t>
            </a:r>
          </a:p>
        </p:txBody>
      </p:sp>
      <p:graphicFrame>
        <p:nvGraphicFramePr>
          <p:cNvPr id="41" name="Table 41">
            <a:extLst>
              <a:ext uri="{FF2B5EF4-FFF2-40B4-BE49-F238E27FC236}">
                <a16:creationId xmlns:a16="http://schemas.microsoft.com/office/drawing/2014/main" id="{7A3E6670-FE36-A842-9C35-AC37CF89AD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779" y="1964388"/>
          <a:ext cx="4433078" cy="1850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9336">
                  <a:extLst>
                    <a:ext uri="{9D8B030D-6E8A-4147-A177-3AD203B41FA5}">
                      <a16:colId xmlns:a16="http://schemas.microsoft.com/office/drawing/2014/main" val="4270288541"/>
                    </a:ext>
                  </a:extLst>
                </a:gridCol>
                <a:gridCol w="3833742">
                  <a:extLst>
                    <a:ext uri="{9D8B030D-6E8A-4147-A177-3AD203B41FA5}">
                      <a16:colId xmlns:a16="http://schemas.microsoft.com/office/drawing/2014/main" val="2316335714"/>
                    </a:ext>
                  </a:extLst>
                </a:gridCol>
              </a:tblGrid>
              <a:tr h="332278">
                <a:tc>
                  <a:txBody>
                    <a:bodyPr/>
                    <a:lstStyle/>
                    <a:p>
                      <a:r>
                        <a:rPr lang="en-GB" sz="1400" dirty="0"/>
                        <a:t>      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Make sure you include more than once cause when asked to explain WHY</a:t>
                      </a:r>
                      <a:r>
                        <a:rPr lang="en-US" sz="800" baseline="0" dirty="0" smtClean="0"/>
                        <a:t> something happened.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088709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If</a:t>
                      </a:r>
                      <a:r>
                        <a:rPr lang="en-GB" sz="800" baseline="0" dirty="0" smtClean="0"/>
                        <a:t> asked if you AGREE you need to include arguments for why you do agree (SUPPORT the statement) and arguments for why you disagree (CHALLENGE the statement). This called having a BALANCED ARGUMENT.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85077499"/>
                  </a:ext>
                </a:extLst>
              </a:tr>
              <a:tr h="41963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Try</a:t>
                      </a:r>
                      <a:r>
                        <a:rPr lang="en-US" sz="800" baseline="0" dirty="0" smtClean="0"/>
                        <a:t> to use the PEE structure- make a POINT that answers the question, add DETAILED EVIDENCE (examples) to support your point, and then EXPLAIN how these are linked.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105605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b="0" dirty="0" smtClean="0"/>
                        <a:t>Include ANALYSIS that measures</a:t>
                      </a:r>
                      <a:r>
                        <a:rPr lang="en-US" sz="800" b="0" baseline="0" dirty="0" smtClean="0"/>
                        <a:t> the importance of each reason- are they long/short term? Which impacts more people? Are the reasons/points connected?</a:t>
                      </a:r>
                      <a:endParaRPr lang="en-US" sz="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63951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Say which reason is most important,</a:t>
                      </a:r>
                      <a:r>
                        <a:rPr lang="en-US" sz="800" baseline="0" dirty="0" smtClean="0"/>
                        <a:t> or whether you agree or disagree with the statement. This can be done as a conclusion.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6325909"/>
                  </a:ext>
                </a:extLst>
              </a:tr>
            </a:tbl>
          </a:graphicData>
        </a:graphic>
      </p:graphicFrame>
      <p:graphicFrame>
        <p:nvGraphicFramePr>
          <p:cNvPr id="45" name="Table 45">
            <a:extLst>
              <a:ext uri="{FF2B5EF4-FFF2-40B4-BE49-F238E27FC236}">
                <a16:creationId xmlns:a16="http://schemas.microsoft.com/office/drawing/2014/main" id="{159DF184-B12F-894D-9960-2F595473E5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657" y="1677029"/>
          <a:ext cx="4434201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4201">
                  <a:extLst>
                    <a:ext uri="{9D8B030D-6E8A-4147-A177-3AD203B41FA5}">
                      <a16:colId xmlns:a16="http://schemas.microsoft.com/office/drawing/2014/main" val="71652377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EXTENDED WRITING: What </a:t>
                      </a:r>
                      <a:r>
                        <a:rPr lang="en-GB" sz="1400" dirty="0"/>
                        <a:t>do I need to know?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2622532"/>
                  </a:ext>
                </a:extLst>
              </a:tr>
            </a:tbl>
          </a:graphicData>
        </a:graphic>
      </p:graphicFrame>
      <p:graphicFrame>
        <p:nvGraphicFramePr>
          <p:cNvPr id="42" name="Table 45">
            <a:extLst>
              <a:ext uri="{FF2B5EF4-FFF2-40B4-BE49-F238E27FC236}">
                <a16:creationId xmlns:a16="http://schemas.microsoft.com/office/drawing/2014/main" id="{159DF184-B12F-894D-9960-2F595473E5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09801" y="1683124"/>
          <a:ext cx="4434201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4201">
                  <a:extLst>
                    <a:ext uri="{9D8B030D-6E8A-4147-A177-3AD203B41FA5}">
                      <a16:colId xmlns:a16="http://schemas.microsoft.com/office/drawing/2014/main" val="71652377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USING SOURCES: What </a:t>
                      </a:r>
                      <a:r>
                        <a:rPr lang="en-GB" sz="1400" dirty="0"/>
                        <a:t>do I need to know?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2622532"/>
                  </a:ext>
                </a:extLst>
              </a:tr>
            </a:tbl>
          </a:graphicData>
        </a:graphic>
      </p:graphicFrame>
      <p:graphicFrame>
        <p:nvGraphicFramePr>
          <p:cNvPr id="44" name="Table 45">
            <a:extLst>
              <a:ext uri="{FF2B5EF4-FFF2-40B4-BE49-F238E27FC236}">
                <a16:creationId xmlns:a16="http://schemas.microsoft.com/office/drawing/2014/main" id="{159DF184-B12F-894D-9960-2F595473E5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09801" y="4811743"/>
          <a:ext cx="4434201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4201">
                  <a:extLst>
                    <a:ext uri="{9D8B030D-6E8A-4147-A177-3AD203B41FA5}">
                      <a16:colId xmlns:a16="http://schemas.microsoft.com/office/drawing/2014/main" val="71652377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USING</a:t>
                      </a:r>
                      <a:r>
                        <a:rPr lang="en-GB" sz="1400" baseline="0" dirty="0" smtClean="0"/>
                        <a:t> INTERPRETATIONS</a:t>
                      </a:r>
                      <a:r>
                        <a:rPr lang="en-GB" sz="1400" dirty="0" smtClean="0"/>
                        <a:t>: What </a:t>
                      </a:r>
                      <a:r>
                        <a:rPr lang="en-GB" sz="1400" dirty="0"/>
                        <a:t>do I need to know?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2622532"/>
                  </a:ext>
                </a:extLst>
              </a:tr>
            </a:tbl>
          </a:graphicData>
        </a:graphic>
      </p:graphicFrame>
      <p:graphicFrame>
        <p:nvGraphicFramePr>
          <p:cNvPr id="46" name="Table 41">
            <a:extLst>
              <a:ext uri="{FF2B5EF4-FFF2-40B4-BE49-F238E27FC236}">
                <a16:creationId xmlns:a16="http://schemas.microsoft.com/office/drawing/2014/main" id="{7A3E6670-FE36-A842-9C35-AC37CF89A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756542"/>
              </p:ext>
            </p:extLst>
          </p:nvPr>
        </p:nvGraphicFramePr>
        <p:xfrm>
          <a:off x="4709798" y="1958969"/>
          <a:ext cx="4433078" cy="18655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9336">
                  <a:extLst>
                    <a:ext uri="{9D8B030D-6E8A-4147-A177-3AD203B41FA5}">
                      <a16:colId xmlns:a16="http://schemas.microsoft.com/office/drawing/2014/main" val="4270288541"/>
                    </a:ext>
                  </a:extLst>
                </a:gridCol>
                <a:gridCol w="3833742">
                  <a:extLst>
                    <a:ext uri="{9D8B030D-6E8A-4147-A177-3AD203B41FA5}">
                      <a16:colId xmlns:a16="http://schemas.microsoft.com/office/drawing/2014/main" val="2316335714"/>
                    </a:ext>
                  </a:extLst>
                </a:gridCol>
              </a:tblGrid>
              <a:tr h="332278">
                <a:tc>
                  <a:txBody>
                    <a:bodyPr/>
                    <a:lstStyle/>
                    <a:p>
                      <a:r>
                        <a:rPr lang="en-GB" sz="1400" dirty="0"/>
                        <a:t>      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Inferences- to make an inference you need to state what you can</a:t>
                      </a:r>
                      <a:r>
                        <a:rPr lang="en-US" sz="800" baseline="0" dirty="0" smtClean="0"/>
                        <a:t> learn, or work out from a source. Make sure you take note of the focus of the question!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088709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Utility- when looking at how USEFUL a source is, you first</a:t>
                      </a:r>
                      <a:r>
                        <a:rPr lang="en-GB" sz="800" baseline="0" dirty="0" smtClean="0"/>
                        <a:t> must state what information the source gives you about the topic in the question. This is the </a:t>
                      </a:r>
                      <a:r>
                        <a:rPr lang="en-GB" sz="800" b="1" baseline="0" dirty="0" smtClean="0">
                          <a:solidFill>
                            <a:srgbClr val="C00000"/>
                          </a:solidFill>
                        </a:rPr>
                        <a:t>CONTENT</a:t>
                      </a:r>
                      <a:r>
                        <a:rPr lang="en-GB" sz="800" baseline="0" dirty="0" smtClean="0"/>
                        <a:t> of he source. Does the source SUPPORT or CHALLENGE your own knowledge?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85077499"/>
                  </a:ext>
                </a:extLst>
              </a:tr>
              <a:tr h="42305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Utility- You next need to look at the </a:t>
                      </a:r>
                      <a:r>
                        <a:rPr lang="en-US" sz="800" b="1" dirty="0" smtClean="0">
                          <a:solidFill>
                            <a:srgbClr val="C00000"/>
                          </a:solidFill>
                        </a:rPr>
                        <a:t>PROVENANCE</a:t>
                      </a:r>
                      <a:r>
                        <a:rPr lang="en-US" sz="800" dirty="0" smtClean="0"/>
                        <a:t> of the source. This means looking at who wrote the source, when it was written, what</a:t>
                      </a:r>
                      <a:r>
                        <a:rPr lang="en-US" sz="800" baseline="0" dirty="0" smtClean="0"/>
                        <a:t> type of source it is and why it might have been produced. Do these things make the source RELIABLE?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105605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b="0" dirty="0" smtClean="0"/>
                        <a:t>If answering a “how useful” question you need to make a judgement- How useful</a:t>
                      </a:r>
                      <a:r>
                        <a:rPr lang="en-US" sz="800" b="0" baseline="0" dirty="0" smtClean="0"/>
                        <a:t> is it? Extremely? Quite? Not very? Not at all? You can do this in a CONCLUSION</a:t>
                      </a:r>
                      <a:endParaRPr lang="en-US" sz="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63951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Whenever you use written sources</a:t>
                      </a:r>
                      <a:r>
                        <a:rPr lang="en-US" sz="800" baseline="0" dirty="0" smtClean="0"/>
                        <a:t> you must QUOTE from the source, if using a picture source you must mention something you can SEE in the picture.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6325909"/>
                  </a:ext>
                </a:extLst>
              </a:tr>
            </a:tbl>
          </a:graphicData>
        </a:graphic>
      </p:graphicFrame>
      <p:graphicFrame>
        <p:nvGraphicFramePr>
          <p:cNvPr id="47" name="Table 41">
            <a:extLst>
              <a:ext uri="{FF2B5EF4-FFF2-40B4-BE49-F238E27FC236}">
                <a16:creationId xmlns:a16="http://schemas.microsoft.com/office/drawing/2014/main" id="{7A3E6670-FE36-A842-9C35-AC37CF89AD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10922" y="5093685"/>
          <a:ext cx="4433078" cy="1753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9336">
                  <a:extLst>
                    <a:ext uri="{9D8B030D-6E8A-4147-A177-3AD203B41FA5}">
                      <a16:colId xmlns:a16="http://schemas.microsoft.com/office/drawing/2014/main" val="4270288541"/>
                    </a:ext>
                  </a:extLst>
                </a:gridCol>
                <a:gridCol w="3833742">
                  <a:extLst>
                    <a:ext uri="{9D8B030D-6E8A-4147-A177-3AD203B41FA5}">
                      <a16:colId xmlns:a16="http://schemas.microsoft.com/office/drawing/2014/main" val="2316335714"/>
                    </a:ext>
                  </a:extLst>
                </a:gridCol>
              </a:tblGrid>
              <a:tr h="332278">
                <a:tc>
                  <a:txBody>
                    <a:bodyPr/>
                    <a:lstStyle/>
                    <a:p>
                      <a:r>
                        <a:rPr lang="en-GB" sz="1400" dirty="0"/>
                        <a:t>      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When</a:t>
                      </a:r>
                      <a:r>
                        <a:rPr lang="en-US" sz="800" baseline="0" dirty="0" smtClean="0"/>
                        <a:t> looking at the similarities or differences between interpretations make sure you mention the point of view given in BOTH interpretations.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088709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If you are asked to suggest reasons WHY the interpretations have different views think about whether they</a:t>
                      </a:r>
                      <a:r>
                        <a:rPr lang="en-GB" sz="800" baseline="0" dirty="0" smtClean="0"/>
                        <a:t> FOCUS on different things, or whether one is POSITIVE and the other NEGATIVE, might the authors have done different RESEARCH?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85077499"/>
                  </a:ext>
                </a:extLst>
              </a:tr>
              <a:tr h="3224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To decide how far you AGREE with an interpretation, use your own knowledge- does this SUPPORT or</a:t>
                      </a:r>
                      <a:r>
                        <a:rPr lang="en-US" sz="800" baseline="0" dirty="0" smtClean="0"/>
                        <a:t> CHALLENGE the view given in the interpretation?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105605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b="0" dirty="0" smtClean="0"/>
                        <a:t>You can also use</a:t>
                      </a:r>
                      <a:r>
                        <a:rPr lang="en-US" sz="800" b="0" baseline="0" dirty="0" smtClean="0"/>
                        <a:t> sources to help you decide whether an interpretation is VALID- do the sources support or challenge the view in the interpretation? Are the sources RELIABLE?</a:t>
                      </a:r>
                      <a:endParaRPr lang="en-US" sz="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63951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Remember to always include</a:t>
                      </a:r>
                      <a:r>
                        <a:rPr lang="en-US" sz="800" baseline="0" dirty="0" smtClean="0"/>
                        <a:t> QUOTES from the interpretations, and include a JUDGEMENT in the conclusion- do you agree?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6325909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341" y="4292718"/>
          <a:ext cx="4431318" cy="255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106">
                  <a:extLst>
                    <a:ext uri="{9D8B030D-6E8A-4147-A177-3AD203B41FA5}">
                      <a16:colId xmlns:a16="http://schemas.microsoft.com/office/drawing/2014/main" val="2404179905"/>
                    </a:ext>
                  </a:extLst>
                </a:gridCol>
                <a:gridCol w="1477106">
                  <a:extLst>
                    <a:ext uri="{9D8B030D-6E8A-4147-A177-3AD203B41FA5}">
                      <a16:colId xmlns:a16="http://schemas.microsoft.com/office/drawing/2014/main" val="3650210167"/>
                    </a:ext>
                  </a:extLst>
                </a:gridCol>
                <a:gridCol w="1477106">
                  <a:extLst>
                    <a:ext uri="{9D8B030D-6E8A-4147-A177-3AD203B41FA5}">
                      <a16:colId xmlns:a16="http://schemas.microsoft.com/office/drawing/2014/main" val="1942990467"/>
                    </a:ext>
                  </a:extLst>
                </a:gridCol>
              </a:tblGrid>
              <a:tr h="246624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To show importance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To agree/disagree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Linking points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962227"/>
                  </a:ext>
                </a:extLst>
              </a:tr>
              <a:tr h="369937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The primary reason…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The evidence supports the view that…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This meant that…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81417"/>
                  </a:ext>
                </a:extLst>
              </a:tr>
              <a:tr h="369937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The most significant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cause…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This view is convincing because…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The impact of this was…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292326"/>
                  </a:ext>
                </a:extLst>
              </a:tr>
              <a:tr h="256295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A crucial role was played by…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One reason to agree is…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In addition to this…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435391"/>
                  </a:ext>
                </a:extLst>
              </a:tr>
              <a:tr h="231210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Of lesser importance was…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An alternative view is…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This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acted as a catalyst for…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0845959"/>
                  </a:ext>
                </a:extLst>
              </a:tr>
              <a:tr h="231210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A key factor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was…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A less supported view is…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This led to…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822914"/>
                  </a:ext>
                </a:extLst>
              </a:tr>
              <a:tr h="369937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The fundamental cause…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A less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convincing argument is…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An immediate consequence was…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477171"/>
                  </a:ext>
                </a:extLst>
              </a:tr>
              <a:tr h="369937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A less significant reason…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It is clear that…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term this was significant because…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2499988"/>
                  </a:ext>
                </a:extLst>
              </a:tr>
            </a:tbl>
          </a:graphicData>
        </a:graphic>
      </p:graphicFrame>
      <p:graphicFrame>
        <p:nvGraphicFramePr>
          <p:cNvPr id="50" name="Table 45">
            <a:extLst>
              <a:ext uri="{FF2B5EF4-FFF2-40B4-BE49-F238E27FC236}">
                <a16:creationId xmlns:a16="http://schemas.microsoft.com/office/drawing/2014/main" id="{159DF184-B12F-894D-9960-2F595473E5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460" y="4010778"/>
          <a:ext cx="4434201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4201">
                  <a:extLst>
                    <a:ext uri="{9D8B030D-6E8A-4147-A177-3AD203B41FA5}">
                      <a16:colId xmlns:a16="http://schemas.microsoft.com/office/drawing/2014/main" val="71652377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Suggested Vocabulary: What </a:t>
                      </a:r>
                      <a:r>
                        <a:rPr lang="en-GB" sz="1400" dirty="0"/>
                        <a:t>do I need to know?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2622532"/>
                  </a:ext>
                </a:extLst>
              </a:tr>
            </a:tbl>
          </a:graphicData>
        </a:graphic>
      </p:graphicFrame>
      <p:pic>
        <p:nvPicPr>
          <p:cNvPr id="6" name="Picture 2" descr="trench warfare | Definition, History, &amp; Facts | Britann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852" y="3859658"/>
            <a:ext cx="1293645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Wives of Henry VIII - Wikipedi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9" t="38190" b="4218"/>
          <a:stretch/>
        </p:blipFill>
        <p:spPr bwMode="auto">
          <a:xfrm>
            <a:off x="6353765" y="3859658"/>
            <a:ext cx="1145144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Black Death | Definition, Cause, Symptoms, Effects, Death Toll, &amp; Facts |  Britannic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3"/>
          <a:stretch/>
        </p:blipFill>
        <p:spPr bwMode="auto">
          <a:xfrm>
            <a:off x="4819173" y="3876503"/>
            <a:ext cx="1272983" cy="891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ales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6" y="2307107"/>
            <a:ext cx="375424" cy="37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:Magnifying glass icon.sv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50" y="2786128"/>
            <a:ext cx="317789" cy="31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lack 2 icon - Free black numbers icon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51" y="1986996"/>
            <a:ext cx="297504" cy="29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eople icon"/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58" y="3104280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numbers, number, One, study, Blu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20" y="3494716"/>
            <a:ext cx="317084" cy="2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book 16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07" y="1973726"/>
            <a:ext cx="301059" cy="30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question, Doubts, Doubt, people, Businessman, Man, Startup Icons, mark, Questions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07" y="2325378"/>
            <a:ext cx="350191" cy="35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heckmark, safety, shield, tick, trust icon - Download on Iconfinder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543" y="2743128"/>
            <a:ext cx="396918" cy="39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Double Quote Icon - Design  Development Icons in SVG and PNG 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666" y="3530059"/>
            <a:ext cx="265540" cy="26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Judge conclusion black icon concept Royalty Free Vector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9" t="14621" r="10521" b="23075"/>
          <a:stretch/>
        </p:blipFill>
        <p:spPr bwMode="auto">
          <a:xfrm>
            <a:off x="4830908" y="3167393"/>
            <a:ext cx="345056" cy="30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6" descr="Judge conclusion black icon concept Royalty Free Vector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9" t="14621" r="10521" b="23075"/>
          <a:stretch/>
        </p:blipFill>
        <p:spPr bwMode="auto">
          <a:xfrm>
            <a:off x="4819173" y="6519606"/>
            <a:ext cx="345056" cy="30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scales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338" y="5136224"/>
            <a:ext cx="273007" cy="27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Negative or positive tool Free Ic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279" y="5503384"/>
            <a:ext cx="389819" cy="3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0" descr="question, Doubts, Doubt, people, Businessman, Man, Startup Icons, mark, Questions Ic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666" y="6202258"/>
            <a:ext cx="292793" cy="29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scales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073" y="5855078"/>
            <a:ext cx="349977" cy="30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01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CF294D12CB154DB7A88959C3ECB7AC" ma:contentTypeVersion="17" ma:contentTypeDescription="Create a new document." ma:contentTypeScope="" ma:versionID="aa5be5f1f5f000313450de848e769496">
  <xsd:schema xmlns:xsd="http://www.w3.org/2001/XMLSchema" xmlns:xs="http://www.w3.org/2001/XMLSchema" xmlns:p="http://schemas.microsoft.com/office/2006/metadata/properties" xmlns:ns2="716e1675-06dd-40d6-8963-57111c324057" xmlns:ns3="83f2f100-f848-442f-ba95-a3817965427d" targetNamespace="http://schemas.microsoft.com/office/2006/metadata/properties" ma:root="true" ma:fieldsID="96398589564bf9e72cfc7bfaaf3027a9" ns2:_="" ns3:_="">
    <xsd:import namespace="716e1675-06dd-40d6-8963-57111c324057"/>
    <xsd:import namespace="83f2f100-f848-442f-ba95-a381796542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e1675-06dd-40d6-8963-57111c3240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5a38eb6-f7f9-4cd2-a103-8474662720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2f100-f848-442f-ba95-a38179654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ce6e40e8-d56e-4c0f-8b5a-e639be9ce3f0}" ma:internalName="TaxCatchAll" ma:showField="CatchAllData" ma:web="83f2f100-f848-442f-ba95-a381796542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f2f100-f848-442f-ba95-a3817965427d" xsi:nil="true"/>
    <lcf76f155ced4ddcb4097134ff3c332f xmlns="716e1675-06dd-40d6-8963-57111c32405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4468A8-0291-4596-BB69-69BAEA8A9568}"/>
</file>

<file path=customXml/itemProps2.xml><?xml version="1.0" encoding="utf-8"?>
<ds:datastoreItem xmlns:ds="http://schemas.openxmlformats.org/officeDocument/2006/customXml" ds:itemID="{E52F8266-CBB7-46E8-BEA6-0BA63D10D131}"/>
</file>

<file path=customXml/itemProps3.xml><?xml version="1.0" encoding="utf-8"?>
<ds:datastoreItem xmlns:ds="http://schemas.openxmlformats.org/officeDocument/2006/customXml" ds:itemID="{B24127EF-C313-4FAC-86FE-E40BADC5A0B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1489</Words>
  <Application>Microsoft Office PowerPoint</Application>
  <PresentationFormat>On-screen Show (4:3)</PresentationFormat>
  <Paragraphs>145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Long</dc:creator>
  <cp:lastModifiedBy>Caroline Weller</cp:lastModifiedBy>
  <cp:revision>19</cp:revision>
  <dcterms:created xsi:type="dcterms:W3CDTF">2020-09-01T18:30:42Z</dcterms:created>
  <dcterms:modified xsi:type="dcterms:W3CDTF">2022-06-30T13:20:05Z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0x0101005FCF294D12CB154DB7A88959C3ECB7AC</vt:lpwstr>
  </property>
</Properties>
</file>