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DA9B2-CF5B-45E5-A03F-09A3604AEC4B}" v="1" dt="2024-02-13T18:26:59.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6" d="100"/>
          <a:sy n="96" d="100"/>
        </p:scale>
        <p:origin x="216" y="-1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A Hamblin" userId="ef423074-69f0-4069-8b42-60c1d7b85bfe" providerId="ADAL" clId="{B54DA9B2-CF5B-45E5-A03F-09A3604AEC4B}"/>
    <pc:docChg chg="custSel modSld">
      <pc:chgData name="Mrs A Hamblin" userId="ef423074-69f0-4069-8b42-60c1d7b85bfe" providerId="ADAL" clId="{B54DA9B2-CF5B-45E5-A03F-09A3604AEC4B}" dt="2024-02-14T17:11:37.988" v="307" actId="20577"/>
      <pc:docMkLst>
        <pc:docMk/>
      </pc:docMkLst>
      <pc:sldChg chg="addSp delSp modSp mod">
        <pc:chgData name="Mrs A Hamblin" userId="ef423074-69f0-4069-8b42-60c1d7b85bfe" providerId="ADAL" clId="{B54DA9B2-CF5B-45E5-A03F-09A3604AEC4B}" dt="2024-02-14T17:11:37.988" v="307" actId="20577"/>
        <pc:sldMkLst>
          <pc:docMk/>
          <pc:sldMk cId="1950680368" sldId="257"/>
        </pc:sldMkLst>
        <pc:spChg chg="mod">
          <ac:chgData name="Mrs A Hamblin" userId="ef423074-69f0-4069-8b42-60c1d7b85bfe" providerId="ADAL" clId="{B54DA9B2-CF5B-45E5-A03F-09A3604AEC4B}" dt="2024-02-14T17:10:54.950" v="227" actId="1035"/>
          <ac:spMkLst>
            <pc:docMk/>
            <pc:sldMk cId="1950680368" sldId="257"/>
            <ac:spMk id="68" creationId="{CA852559-9206-B946-8821-1CBF50A10AF6}"/>
          </ac:spMkLst>
        </pc:spChg>
        <pc:spChg chg="mod">
          <ac:chgData name="Mrs A Hamblin" userId="ef423074-69f0-4069-8b42-60c1d7b85bfe" providerId="ADAL" clId="{B54DA9B2-CF5B-45E5-A03F-09A3604AEC4B}" dt="2024-02-14T17:10:54.950" v="227" actId="1035"/>
          <ac:spMkLst>
            <pc:docMk/>
            <pc:sldMk cId="1950680368" sldId="257"/>
            <ac:spMk id="69" creationId="{CA852559-9206-B946-8821-1CBF50A10AF6}"/>
          </ac:spMkLst>
        </pc:spChg>
        <pc:spChg chg="mod">
          <ac:chgData name="Mrs A Hamblin" userId="ef423074-69f0-4069-8b42-60c1d7b85bfe" providerId="ADAL" clId="{B54DA9B2-CF5B-45E5-A03F-09A3604AEC4B}" dt="2024-02-14T17:10:49.352" v="214" actId="1035"/>
          <ac:spMkLst>
            <pc:docMk/>
            <pc:sldMk cId="1950680368" sldId="257"/>
            <ac:spMk id="70" creationId="{CA852559-9206-B946-8821-1CBF50A10AF6}"/>
          </ac:spMkLst>
        </pc:spChg>
        <pc:spChg chg="mod">
          <ac:chgData name="Mrs A Hamblin" userId="ef423074-69f0-4069-8b42-60c1d7b85bfe" providerId="ADAL" clId="{B54DA9B2-CF5B-45E5-A03F-09A3604AEC4B}" dt="2024-02-14T17:10:49.352" v="214" actId="1035"/>
          <ac:spMkLst>
            <pc:docMk/>
            <pc:sldMk cId="1950680368" sldId="257"/>
            <ac:spMk id="71" creationId="{CA852559-9206-B946-8821-1CBF50A10AF6}"/>
          </ac:spMkLst>
        </pc:spChg>
        <pc:graphicFrameChg chg="mod modGraphic">
          <ac:chgData name="Mrs A Hamblin" userId="ef423074-69f0-4069-8b42-60c1d7b85bfe" providerId="ADAL" clId="{B54DA9B2-CF5B-45E5-A03F-09A3604AEC4B}" dt="2024-02-14T17:10:33.635" v="203" actId="14100"/>
          <ac:graphicFrameMkLst>
            <pc:docMk/>
            <pc:sldMk cId="1950680368" sldId="257"/>
            <ac:graphicFrameMk id="31" creationId="{57E70B5C-FF30-B846-8578-19A62C66ECF4}"/>
          </ac:graphicFrameMkLst>
        </pc:graphicFrameChg>
        <pc:graphicFrameChg chg="modGraphic">
          <ac:chgData name="Mrs A Hamblin" userId="ef423074-69f0-4069-8b42-60c1d7b85bfe" providerId="ADAL" clId="{B54DA9B2-CF5B-45E5-A03F-09A3604AEC4B}" dt="2024-02-14T17:11:37.988" v="307" actId="20577"/>
          <ac:graphicFrameMkLst>
            <pc:docMk/>
            <pc:sldMk cId="1950680368" sldId="257"/>
            <ac:graphicFrameMk id="52" creationId="{00000000-0000-0000-0000-000000000000}"/>
          </ac:graphicFrameMkLst>
        </pc:graphicFrameChg>
        <pc:picChg chg="mod">
          <ac:chgData name="Mrs A Hamblin" userId="ef423074-69f0-4069-8b42-60c1d7b85bfe" providerId="ADAL" clId="{B54DA9B2-CF5B-45E5-A03F-09A3604AEC4B}" dt="2024-02-13T18:29:15.638" v="5" actId="1037"/>
          <ac:picMkLst>
            <pc:docMk/>
            <pc:sldMk cId="1950680368" sldId="257"/>
            <ac:picMk id="8" creationId="{ACEDAE18-897A-9BAB-A35C-4F44F5DC83AA}"/>
          </ac:picMkLst>
        </pc:picChg>
        <pc:picChg chg="add del mod">
          <ac:chgData name="Mrs A Hamblin" userId="ef423074-69f0-4069-8b42-60c1d7b85bfe" providerId="ADAL" clId="{B54DA9B2-CF5B-45E5-A03F-09A3604AEC4B}" dt="2024-02-13T18:29:10.068" v="1" actId="478"/>
          <ac:picMkLst>
            <pc:docMk/>
            <pc:sldMk cId="1950680368" sldId="257"/>
            <ac:picMk id="13" creationId="{8B5D23AF-7DC8-CA1E-1321-0F8C28740D7A}"/>
          </ac:picMkLst>
        </pc:picChg>
        <pc:picChg chg="add del mod">
          <ac:chgData name="Mrs A Hamblin" userId="ef423074-69f0-4069-8b42-60c1d7b85bfe" providerId="ADAL" clId="{B54DA9B2-CF5B-45E5-A03F-09A3604AEC4B}" dt="2024-02-13T18:29:11.909" v="2" actId="478"/>
          <ac:picMkLst>
            <pc:docMk/>
            <pc:sldMk cId="1950680368" sldId="257"/>
            <ac:picMk id="42" creationId="{AF48078E-04D3-6977-F3BA-EA0F73E6C24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05790-60DB-44E5-97C4-22A8DD96B31D}" type="datetimeFigureOut">
              <a:rPr lang="en-GB" smtClean="0"/>
              <a:t>14/02/2024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4E3A36-4580-4EE8-87C6-3AF0B870810C}" type="slidenum">
              <a:rPr lang="en-GB" smtClean="0"/>
              <a:t>‹#›</a:t>
            </a:fld>
            <a:endParaRPr lang="en-GB"/>
          </a:p>
        </p:txBody>
      </p:sp>
    </p:spTree>
    <p:extLst>
      <p:ext uri="{BB962C8B-B14F-4D97-AF65-F5344CB8AC3E}">
        <p14:creationId xmlns:p14="http://schemas.microsoft.com/office/powerpoint/2010/main" val="2850225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C9E0AD-B835-473A-8CC2-7E178930345E}" type="slidenum">
              <a:rPr lang="en-GB" smtClean="0"/>
              <a:t>1</a:t>
            </a:fld>
            <a:endParaRPr lang="en-GB"/>
          </a:p>
        </p:txBody>
      </p:sp>
    </p:spTree>
    <p:extLst>
      <p:ext uri="{BB962C8B-B14F-4D97-AF65-F5344CB8AC3E}">
        <p14:creationId xmlns:p14="http://schemas.microsoft.com/office/powerpoint/2010/main" val="4140131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F78D60-BABB-4104-AB85-459360D6DBA2}" type="datetimeFigureOut">
              <a:rPr lang="en-GB" smtClean="0"/>
              <a:t>14/02/2024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292183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78D60-BABB-4104-AB85-459360D6DBA2}" type="datetimeFigureOut">
              <a:rPr lang="en-GB" smtClean="0"/>
              <a:t>14/02/2024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2448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78D60-BABB-4104-AB85-459360D6DBA2}" type="datetimeFigureOut">
              <a:rPr lang="en-GB" smtClean="0"/>
              <a:t>14/02/2024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61827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F78D60-BABB-4104-AB85-459360D6DBA2}" type="datetimeFigureOut">
              <a:rPr lang="en-GB" smtClean="0"/>
              <a:t>14/02/2024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57467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F78D60-BABB-4104-AB85-459360D6DBA2}" type="datetimeFigureOut">
              <a:rPr lang="en-GB" smtClean="0"/>
              <a:t>14/02/2024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3765687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F78D60-BABB-4104-AB85-459360D6DBA2}" type="datetimeFigureOut">
              <a:rPr lang="en-GB" smtClean="0"/>
              <a:t>14/02/2024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2062978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F78D60-BABB-4104-AB85-459360D6DBA2}" type="datetimeFigureOut">
              <a:rPr lang="en-GB" smtClean="0"/>
              <a:t>14/02/2024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3115450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F78D60-BABB-4104-AB85-459360D6DBA2}" type="datetimeFigureOut">
              <a:rPr lang="en-GB" smtClean="0"/>
              <a:t>14/02/2024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3085957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78D60-BABB-4104-AB85-459360D6DBA2}" type="datetimeFigureOut">
              <a:rPr lang="en-GB" smtClean="0"/>
              <a:t>14/02/2024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692837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78D60-BABB-4104-AB85-459360D6DBA2}" type="datetimeFigureOut">
              <a:rPr lang="en-GB" smtClean="0"/>
              <a:t>14/02/2024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349953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F78D60-BABB-4104-AB85-459360D6DBA2}" type="datetimeFigureOut">
              <a:rPr lang="en-GB" smtClean="0"/>
              <a:t>14/02/2024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779C2-615C-46EE-8A91-4EC55442621B}" type="slidenum">
              <a:rPr lang="en-GB" smtClean="0"/>
              <a:t>‹#›</a:t>
            </a:fld>
            <a:endParaRPr lang="en-GB"/>
          </a:p>
        </p:txBody>
      </p:sp>
    </p:spTree>
    <p:extLst>
      <p:ext uri="{BB962C8B-B14F-4D97-AF65-F5344CB8AC3E}">
        <p14:creationId xmlns:p14="http://schemas.microsoft.com/office/powerpoint/2010/main" val="399515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78D60-BABB-4104-AB85-459360D6DBA2}" type="datetimeFigureOut">
              <a:rPr lang="en-GB" smtClean="0"/>
              <a:t>14/02/2024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779C2-615C-46EE-8A91-4EC55442621B}" type="slidenum">
              <a:rPr lang="en-GB" smtClean="0"/>
              <a:t>‹#›</a:t>
            </a:fld>
            <a:endParaRPr lang="en-GB"/>
          </a:p>
        </p:txBody>
      </p:sp>
    </p:spTree>
    <p:extLst>
      <p:ext uri="{BB962C8B-B14F-4D97-AF65-F5344CB8AC3E}">
        <p14:creationId xmlns:p14="http://schemas.microsoft.com/office/powerpoint/2010/main" val="1345018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hyperlink" Target="https://www.bbc.co.uk/teach/class-clips-video/history-ks3-life-in-1960s-britain/zvdjvk7" TargetMode="External"/><Relationship Id="rId3" Type="http://schemas.openxmlformats.org/officeDocument/2006/relationships/image" Target="../media/image1.jpeg"/><Relationship Id="rId21" Type="http://schemas.openxmlformats.org/officeDocument/2006/relationships/image" Target="../media/image19.png"/><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1.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hyperlink" Target="https://www.independent.co.uk/arts-entertainment/books/reviews/white-heat-a-history-of-britain-in-the-swinging-sixties-by-dominic-sandbrook-411712.html" TargetMode="External"/><Relationship Id="rId5" Type="http://schemas.openxmlformats.org/officeDocument/2006/relationships/image" Target="../media/image3.svg"/><Relationship Id="rId15" Type="http://schemas.openxmlformats.org/officeDocument/2006/relationships/image" Target="../media/image13.png"/><Relationship Id="rId23" Type="http://schemas.openxmlformats.org/officeDocument/2006/relationships/image" Target="../media/image20.png"/><Relationship Id="rId28" Type="http://schemas.openxmlformats.org/officeDocument/2006/relationships/image" Target="../media/image2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 Id="rId22" Type="http://schemas.openxmlformats.org/officeDocument/2006/relationships/hyperlink" Target="https://podcasts.apple.com/ie/podcast/britains-swinging-sixties-everything-you-wanted-to-know/id256580326?i=1000505551441" TargetMode="External"/><Relationship Id="rId27"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ominic Sandbrook, a writer for UnHerd">
            <a:extLst>
              <a:ext uri="{FF2B5EF4-FFF2-40B4-BE49-F238E27FC236}">
                <a16:creationId xmlns:a16="http://schemas.microsoft.com/office/drawing/2014/main" id="{667D5344-258B-0AB7-B614-AC1FAA43FF5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0907"/>
          <a:stretch/>
        </p:blipFill>
        <p:spPr bwMode="auto">
          <a:xfrm>
            <a:off x="2652550" y="4451352"/>
            <a:ext cx="1824440" cy="16254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1" name="Table 34">
            <a:extLst>
              <a:ext uri="{FF2B5EF4-FFF2-40B4-BE49-F238E27FC236}">
                <a16:creationId xmlns:a16="http://schemas.microsoft.com/office/drawing/2014/main" id="{57E70B5C-FF30-B846-8578-19A62C66ECF4}"/>
              </a:ext>
            </a:extLst>
          </p:cNvPr>
          <p:cNvGraphicFramePr>
            <a:graphicFrameLocks noGrp="1"/>
          </p:cNvGraphicFramePr>
          <p:nvPr>
            <p:extLst>
              <p:ext uri="{D42A27DB-BD31-4B8C-83A1-F6EECF244321}">
                <p14:modId xmlns:p14="http://schemas.microsoft.com/office/powerpoint/2010/main" val="4255580770"/>
              </p:ext>
            </p:extLst>
          </p:nvPr>
        </p:nvGraphicFramePr>
        <p:xfrm>
          <a:off x="48500" y="6141600"/>
          <a:ext cx="9043108" cy="672541"/>
        </p:xfrm>
        <a:graphic>
          <a:graphicData uri="http://schemas.openxmlformats.org/drawingml/2006/table">
            <a:tbl>
              <a:tblPr firstRow="1" bandRow="1">
                <a:tableStyleId>{5940675A-B579-460E-94D1-54222C63F5DA}</a:tableStyleId>
              </a:tblPr>
              <a:tblGrid>
                <a:gridCol w="2260777">
                  <a:extLst>
                    <a:ext uri="{9D8B030D-6E8A-4147-A177-3AD203B41FA5}">
                      <a16:colId xmlns:a16="http://schemas.microsoft.com/office/drawing/2014/main" val="1110123169"/>
                    </a:ext>
                  </a:extLst>
                </a:gridCol>
                <a:gridCol w="2260777">
                  <a:extLst>
                    <a:ext uri="{9D8B030D-6E8A-4147-A177-3AD203B41FA5}">
                      <a16:colId xmlns:a16="http://schemas.microsoft.com/office/drawing/2014/main" val="2723954873"/>
                    </a:ext>
                  </a:extLst>
                </a:gridCol>
                <a:gridCol w="2260777">
                  <a:extLst>
                    <a:ext uri="{9D8B030D-6E8A-4147-A177-3AD203B41FA5}">
                      <a16:colId xmlns:a16="http://schemas.microsoft.com/office/drawing/2014/main" val="247556292"/>
                    </a:ext>
                  </a:extLst>
                </a:gridCol>
                <a:gridCol w="2260777">
                  <a:extLst>
                    <a:ext uri="{9D8B030D-6E8A-4147-A177-3AD203B41FA5}">
                      <a16:colId xmlns:a16="http://schemas.microsoft.com/office/drawing/2014/main" val="2616069351"/>
                    </a:ext>
                  </a:extLst>
                </a:gridCol>
              </a:tblGrid>
              <a:tr h="672541">
                <a:tc>
                  <a:txBody>
                    <a:bodyPr/>
                    <a:lstStyle/>
                    <a:p>
                      <a:r>
                        <a:rPr lang="en-GB" sz="1000" dirty="0"/>
                        <a:t>If you want to find out more check out the following links or scan the QR codes on your phone or tablet.</a:t>
                      </a:r>
                      <a:endParaRPr lang="en-US" sz="1000"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213311501"/>
                  </a:ext>
                </a:extLst>
              </a:tr>
            </a:tbl>
          </a:graphicData>
        </a:graphic>
      </p:graphicFrame>
      <p:sp>
        <p:nvSpPr>
          <p:cNvPr id="3" name="TextBox 2">
            <a:extLst>
              <a:ext uri="{FF2B5EF4-FFF2-40B4-BE49-F238E27FC236}">
                <a16:creationId xmlns:a16="http://schemas.microsoft.com/office/drawing/2014/main" id="{FCBB63FB-99FF-3D42-BED3-170861EEAB6A}"/>
              </a:ext>
            </a:extLst>
          </p:cNvPr>
          <p:cNvSpPr txBox="1"/>
          <p:nvPr/>
        </p:nvSpPr>
        <p:spPr>
          <a:xfrm>
            <a:off x="1846593" y="21734"/>
            <a:ext cx="8326827" cy="415498"/>
          </a:xfrm>
          <a:prstGeom prst="rect">
            <a:avLst/>
          </a:prstGeom>
          <a:noFill/>
        </p:spPr>
        <p:txBody>
          <a:bodyPr wrap="square" rtlCol="0">
            <a:spAutoFit/>
          </a:bodyPr>
          <a:lstStyle/>
          <a:p>
            <a:pPr algn="l"/>
            <a:r>
              <a:rPr lang="en-GB" sz="2100" b="1" dirty="0"/>
              <a:t>Were the Sixties “swinging” for everyone in Britain?</a:t>
            </a:r>
            <a:endParaRPr lang="en-US" sz="2100" b="1" dirty="0"/>
          </a:p>
        </p:txBody>
      </p:sp>
      <p:cxnSp>
        <p:nvCxnSpPr>
          <p:cNvPr id="4" name="Straight Arrow Connector 3">
            <a:extLst>
              <a:ext uri="{FF2B5EF4-FFF2-40B4-BE49-F238E27FC236}">
                <a16:creationId xmlns:a16="http://schemas.microsoft.com/office/drawing/2014/main" id="{8B255701-0D9A-634D-B473-2270EFF38321}"/>
              </a:ext>
            </a:extLst>
          </p:cNvPr>
          <p:cNvCxnSpPr>
            <a:cxnSpLocks/>
          </p:cNvCxnSpPr>
          <p:nvPr/>
        </p:nvCxnSpPr>
        <p:spPr>
          <a:xfrm>
            <a:off x="-54604" y="1007256"/>
            <a:ext cx="9259455" cy="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Table 7">
            <a:extLst>
              <a:ext uri="{FF2B5EF4-FFF2-40B4-BE49-F238E27FC236}">
                <a16:creationId xmlns:a16="http://schemas.microsoft.com/office/drawing/2014/main" id="{5A2B1798-76C7-D343-BF8B-B4DECC71A077}"/>
              </a:ext>
            </a:extLst>
          </p:cNvPr>
          <p:cNvGraphicFramePr>
            <a:graphicFrameLocks noGrp="1"/>
          </p:cNvGraphicFramePr>
          <p:nvPr>
            <p:extLst>
              <p:ext uri="{D42A27DB-BD31-4B8C-83A1-F6EECF244321}">
                <p14:modId xmlns:p14="http://schemas.microsoft.com/office/powerpoint/2010/main" val="1240615811"/>
              </p:ext>
            </p:extLst>
          </p:nvPr>
        </p:nvGraphicFramePr>
        <p:xfrm>
          <a:off x="52392" y="1075377"/>
          <a:ext cx="2522573" cy="5009374"/>
        </p:xfrm>
        <a:graphic>
          <a:graphicData uri="http://schemas.openxmlformats.org/drawingml/2006/table">
            <a:tbl>
              <a:tblPr firstRow="1" bandRow="1">
                <a:tableStyleId>{5940675A-B579-460E-94D1-54222C63F5DA}</a:tableStyleId>
              </a:tblPr>
              <a:tblGrid>
                <a:gridCol w="358238">
                  <a:extLst>
                    <a:ext uri="{9D8B030D-6E8A-4147-A177-3AD203B41FA5}">
                      <a16:colId xmlns:a16="http://schemas.microsoft.com/office/drawing/2014/main" val="1914085602"/>
                    </a:ext>
                  </a:extLst>
                </a:gridCol>
                <a:gridCol w="895079">
                  <a:extLst>
                    <a:ext uri="{9D8B030D-6E8A-4147-A177-3AD203B41FA5}">
                      <a16:colId xmlns:a16="http://schemas.microsoft.com/office/drawing/2014/main" val="567304640"/>
                    </a:ext>
                  </a:extLst>
                </a:gridCol>
                <a:gridCol w="1269256">
                  <a:extLst>
                    <a:ext uri="{9D8B030D-6E8A-4147-A177-3AD203B41FA5}">
                      <a16:colId xmlns:a16="http://schemas.microsoft.com/office/drawing/2014/main" val="744584840"/>
                    </a:ext>
                  </a:extLst>
                </a:gridCol>
              </a:tblGrid>
              <a:tr h="207251">
                <a:tc>
                  <a:txBody>
                    <a:bodyPr/>
                    <a:lstStyle/>
                    <a:p>
                      <a:endParaRPr lang="en-US" sz="900"/>
                    </a:p>
                  </a:txBody>
                  <a:tcPr marL="68580" marR="68580" marT="34290" marB="34290"/>
                </a:tc>
                <a:tc>
                  <a:txBody>
                    <a:bodyPr/>
                    <a:lstStyle/>
                    <a:p>
                      <a:r>
                        <a:rPr lang="en-GB" sz="900"/>
                        <a:t>Key Word</a:t>
                      </a:r>
                      <a:endParaRPr lang="en-US" sz="900"/>
                    </a:p>
                  </a:txBody>
                  <a:tcPr marL="68580" marR="68580" marT="34290" marB="34290"/>
                </a:tc>
                <a:tc>
                  <a:txBody>
                    <a:bodyPr/>
                    <a:lstStyle/>
                    <a:p>
                      <a:r>
                        <a:rPr lang="en-GB" sz="900"/>
                        <a:t>Definition</a:t>
                      </a:r>
                      <a:endParaRPr lang="en-US" sz="900"/>
                    </a:p>
                  </a:txBody>
                  <a:tcPr marL="68580" marR="68580" marT="34290" marB="34290"/>
                </a:tc>
                <a:extLst>
                  <a:ext uri="{0D108BD9-81ED-4DB2-BD59-A6C34878D82A}">
                    <a16:rowId xmlns:a16="http://schemas.microsoft.com/office/drawing/2014/main" val="2735292087"/>
                  </a:ext>
                </a:extLst>
              </a:tr>
              <a:tr h="303335">
                <a:tc>
                  <a:txBody>
                    <a:bodyPr/>
                    <a:lstStyle/>
                    <a:p>
                      <a:endParaRPr lang="en-US" sz="800"/>
                    </a:p>
                  </a:txBody>
                  <a:tcPr marL="68580" marR="68580" marT="34290" marB="34290"/>
                </a:tc>
                <a:tc>
                  <a:txBody>
                    <a:bodyPr/>
                    <a:lstStyle/>
                    <a:p>
                      <a:r>
                        <a:rPr lang="en-US" sz="800" dirty="0"/>
                        <a:t>Abortion Act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Allowed legal abortion after 1967.</a:t>
                      </a:r>
                    </a:p>
                  </a:txBody>
                  <a:tcPr marL="68580" marR="68580" marT="34290" marB="34290"/>
                </a:tc>
                <a:extLst>
                  <a:ext uri="{0D108BD9-81ED-4DB2-BD59-A6C34878D82A}">
                    <a16:rowId xmlns:a16="http://schemas.microsoft.com/office/drawing/2014/main" val="2951010288"/>
                  </a:ext>
                </a:extLst>
              </a:tr>
              <a:tr h="303335">
                <a:tc>
                  <a:txBody>
                    <a:bodyPr/>
                    <a:lstStyle/>
                    <a:p>
                      <a:endParaRPr lang="en-US" sz="800"/>
                    </a:p>
                  </a:txBody>
                  <a:tcPr marL="68580" marR="68580" marT="34290" marB="34290"/>
                </a:tc>
                <a:tc>
                  <a:txBody>
                    <a:bodyPr/>
                    <a:lstStyle/>
                    <a:p>
                      <a:r>
                        <a:rPr lang="en-US" sz="800" dirty="0"/>
                        <a:t>Beatlemania</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Fanaticism of Beatles fans in the 1960s.</a:t>
                      </a:r>
                    </a:p>
                  </a:txBody>
                  <a:tcPr marL="68580" marR="68580" marT="34290" marB="34290"/>
                </a:tc>
                <a:extLst>
                  <a:ext uri="{0D108BD9-81ED-4DB2-BD59-A6C34878D82A}">
                    <a16:rowId xmlns:a16="http://schemas.microsoft.com/office/drawing/2014/main" val="3696922497"/>
                  </a:ext>
                </a:extLst>
              </a:tr>
              <a:tr h="288631">
                <a:tc>
                  <a:txBody>
                    <a:bodyPr/>
                    <a:lstStyle/>
                    <a:p>
                      <a:endParaRPr lang="en-US" sz="800"/>
                    </a:p>
                  </a:txBody>
                  <a:tcPr marL="68580" marR="68580" marT="34290" marB="34290"/>
                </a:tc>
                <a:tc>
                  <a:txBody>
                    <a:bodyPr/>
                    <a:lstStyle/>
                    <a:p>
                      <a:r>
                        <a:rPr lang="en-GB" sz="800" dirty="0"/>
                        <a:t>Change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Something that is different from what it once was.</a:t>
                      </a:r>
                    </a:p>
                  </a:txBody>
                  <a:tcPr marL="68580" marR="68580" marT="34290" marB="34290"/>
                </a:tc>
                <a:extLst>
                  <a:ext uri="{0D108BD9-81ED-4DB2-BD59-A6C34878D82A}">
                    <a16:rowId xmlns:a16="http://schemas.microsoft.com/office/drawing/2014/main" val="508861580"/>
                  </a:ext>
                </a:extLst>
              </a:tr>
              <a:tr h="321563">
                <a:tc>
                  <a:txBody>
                    <a:bodyPr/>
                    <a:lstStyle/>
                    <a:p>
                      <a:endParaRPr lang="en-GB" sz="800" dirty="0"/>
                    </a:p>
                  </a:txBody>
                  <a:tcPr marL="68580" marR="68580" marT="34290" marB="34290"/>
                </a:tc>
                <a:tc>
                  <a:txBody>
                    <a:bodyPr/>
                    <a:lstStyle/>
                    <a:p>
                      <a:r>
                        <a:rPr lang="en-GB" sz="800" dirty="0"/>
                        <a:t>Continuity</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Something staying the same.</a:t>
                      </a:r>
                    </a:p>
                  </a:txBody>
                  <a:tcPr marL="68580" marR="68580" marT="34290" marB="34290"/>
                </a:tc>
                <a:extLst>
                  <a:ext uri="{0D108BD9-81ED-4DB2-BD59-A6C34878D82A}">
                    <a16:rowId xmlns:a16="http://schemas.microsoft.com/office/drawing/2014/main" val="1939062150"/>
                  </a:ext>
                </a:extLst>
              </a:tr>
              <a:tr h="305289">
                <a:tc>
                  <a:txBody>
                    <a:bodyPr/>
                    <a:lstStyle/>
                    <a:p>
                      <a:endParaRPr lang="en-US" sz="8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Contraceptive Pill</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Introduced in 1961. A pill to prevent pregnancy</a:t>
                      </a:r>
                      <a:r>
                        <a:rPr lang="en-US" sz="800" dirty="0">
                          <a:solidFill>
                            <a:schemeClr val="tx1"/>
                          </a:solidFill>
                        </a:rPr>
                        <a:t>.</a:t>
                      </a:r>
                      <a:endParaRPr lang="en-GB" sz="800" dirty="0">
                        <a:solidFill>
                          <a:schemeClr val="tx1"/>
                        </a:solidFill>
                      </a:endParaRPr>
                    </a:p>
                  </a:txBody>
                  <a:tcPr marL="68580" marR="68580" marT="34290" marB="34290"/>
                </a:tc>
                <a:extLst>
                  <a:ext uri="{0D108BD9-81ED-4DB2-BD59-A6C34878D82A}">
                    <a16:rowId xmlns:a16="http://schemas.microsoft.com/office/drawing/2014/main" val="241483642"/>
                  </a:ext>
                </a:extLst>
              </a:tr>
              <a:tr h="297669">
                <a:tc>
                  <a:txBody>
                    <a:bodyPr/>
                    <a:lstStyle/>
                    <a:p>
                      <a:endParaRPr lang="en-US" sz="800" dirty="0"/>
                    </a:p>
                  </a:txBody>
                  <a:tcPr marL="68580" marR="68580" marT="34290" marB="34290"/>
                </a:tc>
                <a:tc>
                  <a:txBody>
                    <a:bodyPr/>
                    <a:lstStyle/>
                    <a:p>
                      <a:r>
                        <a:rPr lang="en-US" sz="800" dirty="0"/>
                        <a:t>Gay Liberation Front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Set up in late 1960s to campaign for gay rights. </a:t>
                      </a:r>
                    </a:p>
                  </a:txBody>
                  <a:tcPr marL="68580" marR="68580" marT="34290" marB="34290"/>
                </a:tc>
                <a:extLst>
                  <a:ext uri="{0D108BD9-81ED-4DB2-BD59-A6C34878D82A}">
                    <a16:rowId xmlns:a16="http://schemas.microsoft.com/office/drawing/2014/main" val="2781648900"/>
                  </a:ext>
                </a:extLst>
              </a:tr>
              <a:tr h="314715">
                <a:tc>
                  <a:txBody>
                    <a:bodyPr/>
                    <a:lstStyle/>
                    <a:p>
                      <a:endParaRPr lang="en-US" sz="800"/>
                    </a:p>
                  </a:txBody>
                  <a:tcPr marL="68580" marR="68580" marT="34290" marB="34290"/>
                </a:tc>
                <a:tc>
                  <a:txBody>
                    <a:bodyPr/>
                    <a:lstStyle/>
                    <a:p>
                      <a:r>
                        <a:rPr lang="en-US" sz="800" dirty="0"/>
                        <a:t>Gender</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Social, cultural, behavioural aspects of being a man/ women.</a:t>
                      </a:r>
                    </a:p>
                  </a:txBody>
                  <a:tcPr marL="68580" marR="68580" marT="34290" marB="34290"/>
                </a:tc>
                <a:extLst>
                  <a:ext uri="{0D108BD9-81ED-4DB2-BD59-A6C34878D82A}">
                    <a16:rowId xmlns:a16="http://schemas.microsoft.com/office/drawing/2014/main" val="1158186380"/>
                  </a:ext>
                </a:extLst>
              </a:tr>
              <a:tr h="297906">
                <a:tc>
                  <a:txBody>
                    <a:bodyPr/>
                    <a:lstStyle/>
                    <a:p>
                      <a:endParaRPr lang="en-US" sz="800"/>
                    </a:p>
                  </a:txBody>
                  <a:tcPr marL="68580" marR="68580" marT="34290" marB="34290"/>
                </a:tc>
                <a:tc>
                  <a:txBody>
                    <a:bodyPr/>
                    <a:lstStyle/>
                    <a:p>
                      <a:r>
                        <a:rPr lang="en-US" sz="800" dirty="0"/>
                        <a:t>Protest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A statement or action expressing disapproval.</a:t>
                      </a:r>
                    </a:p>
                  </a:txBody>
                  <a:tcPr marL="68580" marR="68580" marT="34290" marB="34290"/>
                </a:tc>
                <a:extLst>
                  <a:ext uri="{0D108BD9-81ED-4DB2-BD59-A6C34878D82A}">
                    <a16:rowId xmlns:a16="http://schemas.microsoft.com/office/drawing/2014/main" val="1600101980"/>
                  </a:ext>
                </a:extLst>
              </a:tr>
              <a:tr h="314715">
                <a:tc>
                  <a:txBody>
                    <a:bodyPr/>
                    <a:lstStyle/>
                    <a:p>
                      <a:endParaRPr lang="en-US" sz="800"/>
                    </a:p>
                  </a:txBody>
                  <a:tcPr marL="68580" marR="68580" marT="34290" marB="34290"/>
                </a:tc>
                <a:tc>
                  <a:txBody>
                    <a:bodyPr/>
                    <a:lstStyle/>
                    <a:p>
                      <a:r>
                        <a:rPr lang="en-US" sz="800" dirty="0"/>
                        <a:t>Sexual Offences Act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1967 Act of Parliament that legalised homosexual activity.</a:t>
                      </a:r>
                    </a:p>
                  </a:txBody>
                  <a:tcPr marL="68580" marR="68580" marT="34290" marB="34290"/>
                </a:tc>
                <a:extLst>
                  <a:ext uri="{0D108BD9-81ED-4DB2-BD59-A6C34878D82A}">
                    <a16:rowId xmlns:a16="http://schemas.microsoft.com/office/drawing/2014/main" val="2808760466"/>
                  </a:ext>
                </a:extLst>
              </a:tr>
              <a:tr h="237623">
                <a:tc>
                  <a:txBody>
                    <a:bodyPr/>
                    <a:lstStyle/>
                    <a:p>
                      <a:endParaRPr lang="en-US" sz="800"/>
                    </a:p>
                  </a:txBody>
                  <a:tcPr marL="68580" marR="68580" marT="34290" marB="34290"/>
                </a:tc>
                <a:tc>
                  <a:txBody>
                    <a:bodyPr/>
                    <a:lstStyle/>
                    <a:p>
                      <a:r>
                        <a:rPr lang="en-US" sz="800" dirty="0"/>
                        <a:t>Strike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Refusal to work as a protest against conditions.</a:t>
                      </a:r>
                    </a:p>
                  </a:txBody>
                  <a:tcPr marL="68580" marR="68580" marT="34290" marB="34290"/>
                </a:tc>
                <a:extLst>
                  <a:ext uri="{0D108BD9-81ED-4DB2-BD59-A6C34878D82A}">
                    <a16:rowId xmlns:a16="http://schemas.microsoft.com/office/drawing/2014/main" val="1332804234"/>
                  </a:ext>
                </a:extLst>
              </a:tr>
              <a:tr h="237623">
                <a:tc>
                  <a:txBody>
                    <a:bodyPr/>
                    <a:lstStyle/>
                    <a:p>
                      <a:endParaRPr lang="en-US" sz="800"/>
                    </a:p>
                  </a:txBody>
                  <a:tcPr marL="68580" marR="68580" marT="34290" marB="34290"/>
                </a:tc>
                <a:tc>
                  <a:txBody>
                    <a:bodyPr/>
                    <a:lstStyle/>
                    <a:p>
                      <a:r>
                        <a:rPr lang="en-US" sz="800" dirty="0"/>
                        <a:t>Welfare State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u="none" kern="1200" dirty="0">
                          <a:solidFill>
                            <a:schemeClr val="tx1"/>
                          </a:solidFill>
                          <a:effectLst/>
                          <a:latin typeface="+mn-lt"/>
                          <a:ea typeface="+mn-ea"/>
                          <a:cs typeface="+mn-cs"/>
                        </a:rPr>
                        <a:t>The government</a:t>
                      </a:r>
                      <a:r>
                        <a:rPr lang="en-GB" sz="800" b="0" i="0" u="none" kern="1200" baseline="0" dirty="0">
                          <a:solidFill>
                            <a:schemeClr val="tx1"/>
                          </a:solidFill>
                          <a:effectLst/>
                          <a:latin typeface="+mn-lt"/>
                          <a:ea typeface="+mn-ea"/>
                          <a:cs typeface="+mn-cs"/>
                        </a:rPr>
                        <a:t> takes measures </a:t>
                      </a:r>
                      <a:r>
                        <a:rPr lang="en-GB" sz="800" b="0" i="0" u="none" kern="1200" dirty="0">
                          <a:solidFill>
                            <a:schemeClr val="tx1"/>
                          </a:solidFill>
                          <a:effectLst/>
                          <a:latin typeface="+mn-lt"/>
                          <a:ea typeface="+mn-ea"/>
                          <a:cs typeface="+mn-cs"/>
                        </a:rPr>
                        <a:t>to protect the health and well-being of its citizens.</a:t>
                      </a:r>
                      <a:endParaRPr lang="en-GB" sz="800" u="none" dirty="0">
                        <a:solidFill>
                          <a:schemeClr val="tx1"/>
                        </a:solidFill>
                      </a:endParaRPr>
                    </a:p>
                  </a:txBody>
                  <a:tcPr marL="68580" marR="68580" marT="34290" marB="34290"/>
                </a:tc>
                <a:extLst>
                  <a:ext uri="{0D108BD9-81ED-4DB2-BD59-A6C34878D82A}">
                    <a16:rowId xmlns:a16="http://schemas.microsoft.com/office/drawing/2014/main" val="1892414767"/>
                  </a:ext>
                </a:extLst>
              </a:tr>
              <a:tr h="237623">
                <a:tc>
                  <a:txBody>
                    <a:bodyPr/>
                    <a:lstStyle/>
                    <a:p>
                      <a:endParaRPr lang="en-US" sz="800"/>
                    </a:p>
                  </a:txBody>
                  <a:tcPr marL="68580" marR="68580" marT="34290" marB="34290"/>
                </a:tc>
                <a:tc>
                  <a:txBody>
                    <a:bodyPr/>
                    <a:lstStyle/>
                    <a:p>
                      <a:r>
                        <a:rPr lang="en-US" sz="800" dirty="0"/>
                        <a:t>Women’s Liberation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Founded in the late 1960s to campaign for equal rights.</a:t>
                      </a:r>
                    </a:p>
                  </a:txBody>
                  <a:tcPr marL="68580" marR="68580" marT="34290" marB="34290"/>
                </a:tc>
                <a:extLst>
                  <a:ext uri="{0D108BD9-81ED-4DB2-BD59-A6C34878D82A}">
                    <a16:rowId xmlns:a16="http://schemas.microsoft.com/office/drawing/2014/main" val="3651113034"/>
                  </a:ext>
                </a:extLst>
              </a:tr>
              <a:tr h="133433">
                <a:tc>
                  <a:txBody>
                    <a:bodyPr/>
                    <a:lstStyle/>
                    <a:p>
                      <a:endParaRPr lang="en-US" sz="800"/>
                    </a:p>
                  </a:txBody>
                  <a:tcPr marL="68580" marR="68580" marT="34290" marB="34290"/>
                </a:tc>
                <a:tc>
                  <a:txBody>
                    <a:bodyPr/>
                    <a:lstStyle/>
                    <a:p>
                      <a:r>
                        <a:rPr lang="en-US" sz="800" dirty="0"/>
                        <a:t>UPIAS</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Pressure group formed by Paul Hunt on disability rights.</a:t>
                      </a:r>
                    </a:p>
                  </a:txBody>
                  <a:tcPr marL="68580" marR="68580" marT="34290" marB="34290"/>
                </a:tc>
                <a:extLst>
                  <a:ext uri="{0D108BD9-81ED-4DB2-BD59-A6C34878D82A}">
                    <a16:rowId xmlns:a16="http://schemas.microsoft.com/office/drawing/2014/main" val="631334103"/>
                  </a:ext>
                </a:extLst>
              </a:tr>
            </a:tbl>
          </a:graphicData>
        </a:graphic>
      </p:graphicFrame>
      <p:sp>
        <p:nvSpPr>
          <p:cNvPr id="10" name="Rectangle: Rounded Corners 9">
            <a:extLst>
              <a:ext uri="{FF2B5EF4-FFF2-40B4-BE49-F238E27FC236}">
                <a16:creationId xmlns:a16="http://schemas.microsoft.com/office/drawing/2014/main" id="{150AF597-5CBF-7B40-9577-84A6A5EF2ED9}"/>
              </a:ext>
            </a:extLst>
          </p:cNvPr>
          <p:cNvSpPr/>
          <p:nvPr/>
        </p:nvSpPr>
        <p:spPr>
          <a:xfrm>
            <a:off x="3840300" y="397234"/>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1965</a:t>
            </a:r>
          </a:p>
          <a:p>
            <a:pPr algn="ctr"/>
            <a:r>
              <a:rPr lang="en-GB" sz="800" dirty="0">
                <a:solidFill>
                  <a:schemeClr val="bg1"/>
                </a:solidFill>
              </a:rPr>
              <a:t>Paul Hunt</a:t>
            </a:r>
          </a:p>
          <a:p>
            <a:pPr algn="ctr"/>
            <a:r>
              <a:rPr lang="en-GB" sz="800" dirty="0">
                <a:solidFill>
                  <a:schemeClr val="bg1"/>
                </a:solidFill>
              </a:rPr>
              <a:t>Protest</a:t>
            </a:r>
          </a:p>
        </p:txBody>
      </p:sp>
      <p:sp>
        <p:nvSpPr>
          <p:cNvPr id="12" name="Rectangle: Rounded Corners 11">
            <a:extLst>
              <a:ext uri="{FF2B5EF4-FFF2-40B4-BE49-F238E27FC236}">
                <a16:creationId xmlns:a16="http://schemas.microsoft.com/office/drawing/2014/main" id="{E2787BED-C99F-4A4A-BA75-2EB819DC2D3A}"/>
              </a:ext>
            </a:extLst>
          </p:cNvPr>
          <p:cNvSpPr/>
          <p:nvPr/>
        </p:nvSpPr>
        <p:spPr>
          <a:xfrm>
            <a:off x="1302401" y="373180"/>
            <a:ext cx="694780"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1948</a:t>
            </a:r>
          </a:p>
          <a:p>
            <a:pPr algn="ctr"/>
            <a:r>
              <a:rPr lang="en-GB" sz="800" dirty="0">
                <a:solidFill>
                  <a:schemeClr val="bg1"/>
                </a:solidFill>
              </a:rPr>
              <a:t>NHS</a:t>
            </a:r>
          </a:p>
          <a:p>
            <a:pPr algn="ctr"/>
            <a:r>
              <a:rPr lang="en-GB" sz="800" dirty="0">
                <a:solidFill>
                  <a:schemeClr val="bg1"/>
                </a:solidFill>
              </a:rPr>
              <a:t>introduced</a:t>
            </a:r>
          </a:p>
        </p:txBody>
      </p:sp>
      <p:sp>
        <p:nvSpPr>
          <p:cNvPr id="14" name="Rectangle: Rounded Corners 13">
            <a:extLst>
              <a:ext uri="{FF2B5EF4-FFF2-40B4-BE49-F238E27FC236}">
                <a16:creationId xmlns:a16="http://schemas.microsoft.com/office/drawing/2014/main" id="{15A872A9-E5F9-3540-9A8C-90ACDA5A74C7}"/>
              </a:ext>
            </a:extLst>
          </p:cNvPr>
          <p:cNvSpPr/>
          <p:nvPr/>
        </p:nvSpPr>
        <p:spPr>
          <a:xfrm>
            <a:off x="2497787" y="386927"/>
            <a:ext cx="799074"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solidFill>
                  <a:schemeClr val="bg1"/>
                </a:solidFill>
              </a:rPr>
              <a:t>1961</a:t>
            </a:r>
          </a:p>
          <a:p>
            <a:pPr algn="ctr"/>
            <a:r>
              <a:rPr lang="en-GB" sz="750" dirty="0">
                <a:solidFill>
                  <a:schemeClr val="bg1"/>
                </a:solidFill>
              </a:rPr>
              <a:t>Contraceptive Pill</a:t>
            </a:r>
          </a:p>
        </p:txBody>
      </p:sp>
      <p:sp>
        <p:nvSpPr>
          <p:cNvPr id="16" name="Rectangle: Rounded Corners 15">
            <a:extLst>
              <a:ext uri="{FF2B5EF4-FFF2-40B4-BE49-F238E27FC236}">
                <a16:creationId xmlns:a16="http://schemas.microsoft.com/office/drawing/2014/main" id="{2EF8D597-D2F1-E744-965C-F803596FB8CB}"/>
              </a:ext>
            </a:extLst>
          </p:cNvPr>
          <p:cNvSpPr/>
          <p:nvPr/>
        </p:nvSpPr>
        <p:spPr>
          <a:xfrm>
            <a:off x="8478928" y="381051"/>
            <a:ext cx="604080"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1970</a:t>
            </a:r>
          </a:p>
          <a:p>
            <a:pPr algn="ctr"/>
            <a:r>
              <a:rPr lang="en-GB" sz="800" dirty="0">
                <a:solidFill>
                  <a:schemeClr val="bg1"/>
                </a:solidFill>
              </a:rPr>
              <a:t>Equal Pay Act</a:t>
            </a:r>
          </a:p>
        </p:txBody>
      </p:sp>
      <p:sp>
        <p:nvSpPr>
          <p:cNvPr id="18" name="Rectangle: Rounded Corners 17">
            <a:extLst>
              <a:ext uri="{FF2B5EF4-FFF2-40B4-BE49-F238E27FC236}">
                <a16:creationId xmlns:a16="http://schemas.microsoft.com/office/drawing/2014/main" id="{0CD188F3-0E3B-564C-B18D-8D154EFE178C}"/>
              </a:ext>
            </a:extLst>
          </p:cNvPr>
          <p:cNvSpPr/>
          <p:nvPr/>
        </p:nvSpPr>
        <p:spPr>
          <a:xfrm>
            <a:off x="5009500" y="393667"/>
            <a:ext cx="591915"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1966</a:t>
            </a:r>
          </a:p>
          <a:p>
            <a:pPr algn="ctr"/>
            <a:r>
              <a:rPr lang="en-GB" sz="800" dirty="0">
                <a:solidFill>
                  <a:schemeClr val="bg1"/>
                </a:solidFill>
              </a:rPr>
              <a:t>World Cup Victory</a:t>
            </a:r>
          </a:p>
        </p:txBody>
      </p:sp>
      <p:sp>
        <p:nvSpPr>
          <p:cNvPr id="20" name="Rectangle: Rounded Corners 19">
            <a:extLst>
              <a:ext uri="{FF2B5EF4-FFF2-40B4-BE49-F238E27FC236}">
                <a16:creationId xmlns:a16="http://schemas.microsoft.com/office/drawing/2014/main" id="{11E3EACE-C274-8A46-B06E-8E8610482CE2}"/>
              </a:ext>
            </a:extLst>
          </p:cNvPr>
          <p:cNvSpPr/>
          <p:nvPr/>
        </p:nvSpPr>
        <p:spPr>
          <a:xfrm>
            <a:off x="6185718" y="375514"/>
            <a:ext cx="634608"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1967</a:t>
            </a:r>
          </a:p>
          <a:p>
            <a:pPr algn="ctr"/>
            <a:r>
              <a:rPr lang="en-GB" sz="800" dirty="0">
                <a:solidFill>
                  <a:schemeClr val="bg1"/>
                </a:solidFill>
              </a:rPr>
              <a:t>Sexual</a:t>
            </a:r>
          </a:p>
          <a:p>
            <a:pPr algn="ctr"/>
            <a:r>
              <a:rPr lang="en-GB" sz="800" dirty="0">
                <a:solidFill>
                  <a:schemeClr val="bg1"/>
                </a:solidFill>
              </a:rPr>
              <a:t>Offences</a:t>
            </a:r>
          </a:p>
          <a:p>
            <a:pPr algn="ctr"/>
            <a:r>
              <a:rPr lang="en-GB" sz="800" dirty="0">
                <a:solidFill>
                  <a:schemeClr val="bg1"/>
                </a:solidFill>
              </a:rPr>
              <a:t>Act</a:t>
            </a:r>
          </a:p>
        </p:txBody>
      </p:sp>
      <p:sp>
        <p:nvSpPr>
          <p:cNvPr id="22" name="Rectangle: Rounded Corners 21">
            <a:extLst>
              <a:ext uri="{FF2B5EF4-FFF2-40B4-BE49-F238E27FC236}">
                <a16:creationId xmlns:a16="http://schemas.microsoft.com/office/drawing/2014/main" id="{8EAB9AFC-9C85-3944-8906-5B2FF62FEE84}"/>
              </a:ext>
            </a:extLst>
          </p:cNvPr>
          <p:cNvSpPr/>
          <p:nvPr/>
        </p:nvSpPr>
        <p:spPr>
          <a:xfrm>
            <a:off x="7318801" y="386555"/>
            <a:ext cx="682069"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1968</a:t>
            </a:r>
          </a:p>
          <a:p>
            <a:pPr algn="ctr"/>
            <a:r>
              <a:rPr lang="en-GB" sz="800" dirty="0">
                <a:solidFill>
                  <a:schemeClr val="bg1"/>
                </a:solidFill>
              </a:rPr>
              <a:t>Dagenham</a:t>
            </a:r>
          </a:p>
          <a:p>
            <a:pPr algn="ctr"/>
            <a:r>
              <a:rPr lang="en-GB" sz="800" dirty="0">
                <a:solidFill>
                  <a:schemeClr val="bg1"/>
                </a:solidFill>
              </a:rPr>
              <a:t>Ford Strike</a:t>
            </a:r>
          </a:p>
        </p:txBody>
      </p:sp>
      <p:sp>
        <p:nvSpPr>
          <p:cNvPr id="26" name="Arrow: Right 25">
            <a:extLst>
              <a:ext uri="{FF2B5EF4-FFF2-40B4-BE49-F238E27FC236}">
                <a16:creationId xmlns:a16="http://schemas.microsoft.com/office/drawing/2014/main" id="{CF79395C-A325-5148-A289-9D671884EB9B}"/>
              </a:ext>
            </a:extLst>
          </p:cNvPr>
          <p:cNvSpPr/>
          <p:nvPr/>
        </p:nvSpPr>
        <p:spPr>
          <a:xfrm>
            <a:off x="2075076" y="560281"/>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Arrow: Right 27">
            <a:extLst>
              <a:ext uri="{FF2B5EF4-FFF2-40B4-BE49-F238E27FC236}">
                <a16:creationId xmlns:a16="http://schemas.microsoft.com/office/drawing/2014/main" id="{28EC8BB1-DD18-CE46-BB18-E1841C5BB235}"/>
              </a:ext>
            </a:extLst>
          </p:cNvPr>
          <p:cNvSpPr/>
          <p:nvPr/>
        </p:nvSpPr>
        <p:spPr>
          <a:xfrm>
            <a:off x="3345207" y="563263"/>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Arrow: Right 29">
            <a:extLst>
              <a:ext uri="{FF2B5EF4-FFF2-40B4-BE49-F238E27FC236}">
                <a16:creationId xmlns:a16="http://schemas.microsoft.com/office/drawing/2014/main" id="{0FFC7EC3-2FA2-524B-AFED-D7498428772E}"/>
              </a:ext>
            </a:extLst>
          </p:cNvPr>
          <p:cNvSpPr/>
          <p:nvPr/>
        </p:nvSpPr>
        <p:spPr>
          <a:xfrm>
            <a:off x="4552775" y="547320"/>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Arrow: Right 31">
            <a:extLst>
              <a:ext uri="{FF2B5EF4-FFF2-40B4-BE49-F238E27FC236}">
                <a16:creationId xmlns:a16="http://schemas.microsoft.com/office/drawing/2014/main" id="{CA852559-9206-B946-8821-1CBF50A10AF6}"/>
              </a:ext>
            </a:extLst>
          </p:cNvPr>
          <p:cNvSpPr/>
          <p:nvPr/>
        </p:nvSpPr>
        <p:spPr>
          <a:xfrm>
            <a:off x="5728993" y="556685"/>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Arrow: Right 33">
            <a:extLst>
              <a:ext uri="{FF2B5EF4-FFF2-40B4-BE49-F238E27FC236}">
                <a16:creationId xmlns:a16="http://schemas.microsoft.com/office/drawing/2014/main" id="{8AEF3B5F-A375-5442-B51A-7A58209E4C4D}"/>
              </a:ext>
            </a:extLst>
          </p:cNvPr>
          <p:cNvSpPr/>
          <p:nvPr/>
        </p:nvSpPr>
        <p:spPr>
          <a:xfrm>
            <a:off x="6916112" y="556970"/>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Arrow: Right 35">
            <a:extLst>
              <a:ext uri="{FF2B5EF4-FFF2-40B4-BE49-F238E27FC236}">
                <a16:creationId xmlns:a16="http://schemas.microsoft.com/office/drawing/2014/main" id="{B9350146-7897-F84D-B1A6-7DA7B3BA4854}"/>
              </a:ext>
            </a:extLst>
          </p:cNvPr>
          <p:cNvSpPr/>
          <p:nvPr/>
        </p:nvSpPr>
        <p:spPr>
          <a:xfrm>
            <a:off x="8042619" y="563263"/>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3" name="Speech Bubble: Rectangle with Rounded Corners 42">
            <a:extLst>
              <a:ext uri="{FF2B5EF4-FFF2-40B4-BE49-F238E27FC236}">
                <a16:creationId xmlns:a16="http://schemas.microsoft.com/office/drawing/2014/main" id="{3F4DFB08-8EEF-CA43-821A-9020676AB832}"/>
              </a:ext>
            </a:extLst>
          </p:cNvPr>
          <p:cNvSpPr/>
          <p:nvPr/>
        </p:nvSpPr>
        <p:spPr>
          <a:xfrm>
            <a:off x="2651866" y="1072063"/>
            <a:ext cx="1807589" cy="3278579"/>
          </a:xfrm>
          <a:prstGeom prst="wedgeRoundRectCallout">
            <a:avLst>
              <a:gd name="adj1" fmla="val -18394"/>
              <a:gd name="adj2" fmla="val 6792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i="0" kern="1200" dirty="0">
                <a:solidFill>
                  <a:schemeClr val="tx1"/>
                </a:solidFill>
                <a:effectLst/>
                <a:latin typeface="+mn-lt"/>
                <a:ea typeface="+mn-ea"/>
                <a:cs typeface="+mn-cs"/>
              </a:rPr>
              <a:t>This book presents a rather different version of British history in the sixties. I have very little interest either in celebrating a golden age of hedonism and liberation, or in condemning an equally exaggerated era of moral degradation and national decline. What this book argues is that the British experience in the 1960s was much more complicated, diverse and contradictory than it has been given credit for.</a:t>
            </a:r>
          </a:p>
          <a:p>
            <a:pPr algn="ctr"/>
            <a:endParaRPr lang="en-GB" sz="300" i="0" kern="1200" dirty="0">
              <a:solidFill>
                <a:schemeClr val="tx1"/>
              </a:solidFill>
              <a:effectLst/>
              <a:latin typeface="+mn-lt"/>
              <a:ea typeface="+mn-ea"/>
              <a:cs typeface="+mn-cs"/>
            </a:endParaRPr>
          </a:p>
          <a:p>
            <a:pPr algn="ctr"/>
            <a:r>
              <a:rPr lang="en-GB" sz="1050" i="1" dirty="0">
                <a:solidFill>
                  <a:schemeClr val="tx1"/>
                </a:solidFill>
              </a:rPr>
              <a:t>Dominic Sandbrook, 2015</a:t>
            </a:r>
            <a:endParaRPr lang="en-GB" sz="1050" i="1" kern="1200" dirty="0">
              <a:solidFill>
                <a:schemeClr val="tx1"/>
              </a:solidFill>
              <a:effectLst/>
              <a:latin typeface="+mn-lt"/>
              <a:ea typeface="+mn-ea"/>
              <a:cs typeface="+mn-cs"/>
            </a:endParaRPr>
          </a:p>
        </p:txBody>
      </p:sp>
      <p:sp>
        <p:nvSpPr>
          <p:cNvPr id="37" name="TextBox 36">
            <a:extLst>
              <a:ext uri="{FF2B5EF4-FFF2-40B4-BE49-F238E27FC236}">
                <a16:creationId xmlns:a16="http://schemas.microsoft.com/office/drawing/2014/main" id="{F0692328-25C3-E543-9F60-9BC1C588FA83}"/>
              </a:ext>
            </a:extLst>
          </p:cNvPr>
          <p:cNvSpPr txBox="1"/>
          <p:nvPr/>
        </p:nvSpPr>
        <p:spPr>
          <a:xfrm>
            <a:off x="7240962" y="6111391"/>
            <a:ext cx="1828800" cy="369332"/>
          </a:xfrm>
          <a:prstGeom prst="rect">
            <a:avLst/>
          </a:prstGeom>
          <a:noFill/>
        </p:spPr>
        <p:txBody>
          <a:bodyPr wrap="square" rtlCol="0">
            <a:spAutoFit/>
          </a:bodyPr>
          <a:lstStyle/>
          <a:p>
            <a:pPr algn="l"/>
            <a:r>
              <a:rPr lang="en-GB" dirty="0"/>
              <a:t>LISTEN</a:t>
            </a:r>
            <a:endParaRPr lang="en-US" dirty="0"/>
          </a:p>
        </p:txBody>
      </p:sp>
      <p:sp>
        <p:nvSpPr>
          <p:cNvPr id="39" name="TextBox 38">
            <a:extLst>
              <a:ext uri="{FF2B5EF4-FFF2-40B4-BE49-F238E27FC236}">
                <a16:creationId xmlns:a16="http://schemas.microsoft.com/office/drawing/2014/main" id="{049BB9E1-3A94-E04F-A7BC-A5735D1A208F}"/>
              </a:ext>
            </a:extLst>
          </p:cNvPr>
          <p:cNvSpPr txBox="1"/>
          <p:nvPr/>
        </p:nvSpPr>
        <p:spPr>
          <a:xfrm>
            <a:off x="5050942" y="6111738"/>
            <a:ext cx="1828800" cy="369332"/>
          </a:xfrm>
          <a:prstGeom prst="rect">
            <a:avLst/>
          </a:prstGeom>
          <a:noFill/>
        </p:spPr>
        <p:txBody>
          <a:bodyPr wrap="square" rtlCol="0">
            <a:spAutoFit/>
          </a:bodyPr>
          <a:lstStyle/>
          <a:p>
            <a:pPr algn="l"/>
            <a:r>
              <a:rPr lang="en-GB"/>
              <a:t>WATCH</a:t>
            </a:r>
            <a:endParaRPr lang="en-US"/>
          </a:p>
        </p:txBody>
      </p:sp>
      <p:sp>
        <p:nvSpPr>
          <p:cNvPr id="48" name="TextBox 47">
            <a:extLst>
              <a:ext uri="{FF2B5EF4-FFF2-40B4-BE49-F238E27FC236}">
                <a16:creationId xmlns:a16="http://schemas.microsoft.com/office/drawing/2014/main" id="{1D909D38-95C1-3547-AEAF-B3A1515102B1}"/>
              </a:ext>
            </a:extLst>
          </p:cNvPr>
          <p:cNvSpPr txBox="1"/>
          <p:nvPr/>
        </p:nvSpPr>
        <p:spPr>
          <a:xfrm>
            <a:off x="3030589" y="6106742"/>
            <a:ext cx="885439" cy="369332"/>
          </a:xfrm>
          <a:prstGeom prst="rect">
            <a:avLst/>
          </a:prstGeom>
          <a:noFill/>
        </p:spPr>
        <p:txBody>
          <a:bodyPr wrap="square" rtlCol="0">
            <a:spAutoFit/>
          </a:bodyPr>
          <a:lstStyle/>
          <a:p>
            <a:pPr algn="l"/>
            <a:r>
              <a:rPr lang="en-GB"/>
              <a:t>READ</a:t>
            </a:r>
            <a:endParaRPr lang="en-US"/>
          </a:p>
        </p:txBody>
      </p:sp>
      <p:graphicFrame>
        <p:nvGraphicFramePr>
          <p:cNvPr id="52" name="Table 51"/>
          <p:cNvGraphicFramePr>
            <a:graphicFrameLocks noGrp="1"/>
          </p:cNvGraphicFramePr>
          <p:nvPr>
            <p:extLst>
              <p:ext uri="{D42A27DB-BD31-4B8C-83A1-F6EECF244321}">
                <p14:modId xmlns:p14="http://schemas.microsoft.com/office/powerpoint/2010/main" val="3342986487"/>
              </p:ext>
            </p:extLst>
          </p:nvPr>
        </p:nvGraphicFramePr>
        <p:xfrm>
          <a:off x="4538394" y="1059440"/>
          <a:ext cx="4553212" cy="5000303"/>
        </p:xfrm>
        <a:graphic>
          <a:graphicData uri="http://schemas.openxmlformats.org/drawingml/2006/table">
            <a:tbl>
              <a:tblPr firstRow="1" bandRow="1"/>
              <a:tblGrid>
                <a:gridCol w="482012">
                  <a:extLst>
                    <a:ext uri="{9D8B030D-6E8A-4147-A177-3AD203B41FA5}">
                      <a16:colId xmlns:a16="http://schemas.microsoft.com/office/drawing/2014/main" val="2162010280"/>
                    </a:ext>
                  </a:extLst>
                </a:gridCol>
                <a:gridCol w="1336430">
                  <a:extLst>
                    <a:ext uri="{9D8B030D-6E8A-4147-A177-3AD203B41FA5}">
                      <a16:colId xmlns:a16="http://schemas.microsoft.com/office/drawing/2014/main" val="940869695"/>
                    </a:ext>
                  </a:extLst>
                </a:gridCol>
                <a:gridCol w="1406770">
                  <a:extLst>
                    <a:ext uri="{9D8B030D-6E8A-4147-A177-3AD203B41FA5}">
                      <a16:colId xmlns:a16="http://schemas.microsoft.com/office/drawing/2014/main" val="3248686097"/>
                    </a:ext>
                  </a:extLst>
                </a:gridCol>
                <a:gridCol w="1328000">
                  <a:extLst>
                    <a:ext uri="{9D8B030D-6E8A-4147-A177-3AD203B41FA5}">
                      <a16:colId xmlns:a16="http://schemas.microsoft.com/office/drawing/2014/main" val="3892544060"/>
                    </a:ext>
                  </a:extLst>
                </a:gridCol>
              </a:tblGrid>
              <a:tr h="121012">
                <a:tc>
                  <a:txBody>
                    <a:bodyPr/>
                    <a:lstStyle/>
                    <a:p>
                      <a:endParaRPr lang="en-GB" sz="900"/>
                    </a:p>
                  </a:txBody>
                  <a:tcPr/>
                </a:tc>
                <a:tc>
                  <a:txBody>
                    <a:bodyPr/>
                    <a:lstStyle/>
                    <a:p>
                      <a:r>
                        <a:rPr lang="en-GB" sz="900" dirty="0"/>
                        <a:t>Knowledge Milestones</a:t>
                      </a:r>
                    </a:p>
                  </a:txBody>
                  <a:tcPr/>
                </a:tc>
                <a:tc>
                  <a:txBody>
                    <a:bodyPr/>
                    <a:lstStyle/>
                    <a:p>
                      <a:r>
                        <a:rPr lang="en-GB" sz="900" dirty="0"/>
                        <a:t>Extra Knowledge</a:t>
                      </a:r>
                    </a:p>
                  </a:txBody>
                  <a:tcPr/>
                </a:tc>
                <a:tc>
                  <a:txBody>
                    <a:bodyPr/>
                    <a:lstStyle/>
                    <a:p>
                      <a:r>
                        <a:rPr lang="en-GB" sz="900" dirty="0"/>
                        <a:t>Expert Knowledge</a:t>
                      </a:r>
                    </a:p>
                  </a:txBody>
                  <a:tcPr/>
                </a:tc>
                <a:extLst>
                  <a:ext uri="{0D108BD9-81ED-4DB2-BD59-A6C34878D82A}">
                    <a16:rowId xmlns:a16="http://schemas.microsoft.com/office/drawing/2014/main" val="1203269923"/>
                  </a:ext>
                </a:extLst>
              </a:tr>
              <a:tr h="594125">
                <a:tc>
                  <a:txBody>
                    <a:bodyPr/>
                    <a:lstStyle/>
                    <a:p>
                      <a:endParaRPr lang="en-GB" sz="900"/>
                    </a:p>
                  </a:txBody>
                  <a:tcPr/>
                </a:tc>
                <a:tc>
                  <a:txBody>
                    <a:bodyPr/>
                    <a:lstStyle/>
                    <a:p>
                      <a:r>
                        <a:rPr lang="en-GB" sz="900" dirty="0"/>
                        <a:t>In 1942 the Beveridge Report was published.</a:t>
                      </a:r>
                    </a:p>
                    <a:p>
                      <a:r>
                        <a:rPr lang="en-GB" sz="900" dirty="0"/>
                        <a:t>It identified five giants.</a:t>
                      </a:r>
                    </a:p>
                  </a:txBody>
                  <a:tcPr/>
                </a:tc>
                <a:tc>
                  <a:txBody>
                    <a:bodyPr/>
                    <a:lstStyle/>
                    <a:p>
                      <a:r>
                        <a:rPr lang="en-GB" sz="900" dirty="0"/>
                        <a:t>When the Labour Party came to power in 1945, they brought in the Welfare State.</a:t>
                      </a:r>
                    </a:p>
                  </a:txBody>
                  <a:tcPr/>
                </a:tc>
                <a:tc>
                  <a:txBody>
                    <a:bodyPr/>
                    <a:lstStyle/>
                    <a:p>
                      <a:r>
                        <a:rPr lang="en-GB" sz="900" dirty="0"/>
                        <a:t>Part of the Welfare State was the NHS. This provided free medical care.</a:t>
                      </a:r>
                    </a:p>
                  </a:txBody>
                  <a:tcPr/>
                </a:tc>
                <a:extLst>
                  <a:ext uri="{0D108BD9-81ED-4DB2-BD59-A6C34878D82A}">
                    <a16:rowId xmlns:a16="http://schemas.microsoft.com/office/drawing/2014/main" val="25285620"/>
                  </a:ext>
                </a:extLst>
              </a:tr>
              <a:tr h="396413">
                <a:tc>
                  <a:txBody>
                    <a:bodyPr/>
                    <a:lstStyle/>
                    <a:p>
                      <a:endParaRPr lang="en-GB" sz="900"/>
                    </a:p>
                  </a:txBody>
                  <a:tcPr/>
                </a:tc>
                <a:tc>
                  <a:txBody>
                    <a:bodyPr/>
                    <a:lstStyle/>
                    <a:p>
                      <a:r>
                        <a:rPr lang="en-GB" sz="900" dirty="0"/>
                        <a:t>There were significant cultural changes. For example, the Mini was very popular.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There were also changes for young people including the mini-skirt and Beatlemania</a:t>
                      </a:r>
                    </a:p>
                  </a:txBody>
                  <a:tcPr/>
                </a:tc>
                <a:tc>
                  <a:txBody>
                    <a:bodyPr/>
                    <a:lstStyle/>
                    <a:p>
                      <a:r>
                        <a:rPr lang="en-GB" sz="900" dirty="0"/>
                        <a:t>However, these changes did not affect everyone in society.</a:t>
                      </a:r>
                    </a:p>
                    <a:p>
                      <a:endParaRPr lang="en-GB" sz="900" dirty="0"/>
                    </a:p>
                  </a:txBody>
                  <a:tcPr/>
                </a:tc>
                <a:extLst>
                  <a:ext uri="{0D108BD9-81ED-4DB2-BD59-A6C34878D82A}">
                    <a16:rowId xmlns:a16="http://schemas.microsoft.com/office/drawing/2014/main" val="2900065682"/>
                  </a:ext>
                </a:extLst>
              </a:tr>
              <a:tr h="487771">
                <a:tc>
                  <a:txBody>
                    <a:bodyPr/>
                    <a:lstStyle/>
                    <a:p>
                      <a:endParaRPr lang="en-GB" sz="900"/>
                    </a:p>
                  </a:txBody>
                  <a:tcPr/>
                </a:tc>
                <a:tc>
                  <a:txBody>
                    <a:bodyPr/>
                    <a:lstStyle/>
                    <a:p>
                      <a:r>
                        <a:rPr lang="en-GB" sz="900" dirty="0"/>
                        <a:t>In 1961, the contraceptive pill was introduced.</a:t>
                      </a:r>
                    </a:p>
                  </a:txBody>
                  <a:tcPr/>
                </a:tc>
                <a:tc>
                  <a:txBody>
                    <a:bodyPr/>
                    <a:lstStyle/>
                    <a:p>
                      <a:r>
                        <a:rPr lang="en-GB" sz="900" dirty="0"/>
                        <a:t>The Abortion Act was passed in 1967. This made abortion legal.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Until 1969, the contraceptive pill was only available for married women.</a:t>
                      </a:r>
                    </a:p>
                  </a:txBody>
                  <a:tcPr/>
                </a:tc>
                <a:extLst>
                  <a:ext uri="{0D108BD9-81ED-4DB2-BD59-A6C34878D82A}">
                    <a16:rowId xmlns:a16="http://schemas.microsoft.com/office/drawing/2014/main" val="894832076"/>
                  </a:ext>
                </a:extLst>
              </a:tr>
              <a:tr h="631532">
                <a:tc>
                  <a:txBody>
                    <a:bodyPr/>
                    <a:lstStyle/>
                    <a:p>
                      <a:endParaRPr lang="en-GB" sz="900"/>
                    </a:p>
                  </a:txBody>
                  <a:tcPr/>
                </a:tc>
                <a:tc>
                  <a:txBody>
                    <a:bodyPr/>
                    <a:lstStyle/>
                    <a:p>
                      <a:r>
                        <a:rPr lang="en-GB" sz="900" dirty="0"/>
                        <a:t>In 1968, women at Dagenham went on strike to complain about working conditions.</a:t>
                      </a:r>
                    </a:p>
                  </a:txBody>
                  <a:tcPr/>
                </a:tc>
                <a:tc>
                  <a:txBody>
                    <a:bodyPr/>
                    <a:lstStyle/>
                    <a:p>
                      <a:r>
                        <a:rPr lang="en-GB" sz="900" dirty="0"/>
                        <a:t>This led to the Equal Pay Act 1970.  Even so, not all women received equal pay.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t>In 1976 British Asian women went on strike at the </a:t>
                      </a:r>
                      <a:r>
                        <a:rPr lang="en-GB" sz="900" dirty="0" err="1"/>
                        <a:t>Grunwick</a:t>
                      </a:r>
                      <a:r>
                        <a:rPr lang="en-GB" sz="900" dirty="0"/>
                        <a:t> Laboratory.</a:t>
                      </a:r>
                    </a:p>
                  </a:txBody>
                  <a:tcPr/>
                </a:tc>
                <a:extLst>
                  <a:ext uri="{0D108BD9-81ED-4DB2-BD59-A6C34878D82A}">
                    <a16:rowId xmlns:a16="http://schemas.microsoft.com/office/drawing/2014/main" val="798082762"/>
                  </a:ext>
                </a:extLst>
              </a:tr>
              <a:tr h="672981">
                <a:tc>
                  <a:txBody>
                    <a:bodyPr/>
                    <a:lstStyle/>
                    <a:p>
                      <a:endParaRPr lang="en-GB" sz="900"/>
                    </a:p>
                  </a:txBody>
                  <a:tcPr/>
                </a:tc>
                <a:tc>
                  <a:txBody>
                    <a:bodyPr/>
                    <a:lstStyle/>
                    <a:p>
                      <a:r>
                        <a:rPr lang="en-GB" sz="900" dirty="0"/>
                        <a:t>After WWI, there was a more sympathetic reaction to disability e.g. the March for Blindness.</a:t>
                      </a:r>
                    </a:p>
                  </a:txBody>
                  <a:tcPr/>
                </a:tc>
                <a:tc>
                  <a:txBody>
                    <a:bodyPr/>
                    <a:lstStyle/>
                    <a:p>
                      <a:r>
                        <a:rPr lang="en-GB" sz="900" dirty="0"/>
                        <a:t>In 1965, Paul Hunt organised a protest at Le Court to increase the independence of residents.</a:t>
                      </a:r>
                    </a:p>
                  </a:txBody>
                  <a:tcPr/>
                </a:tc>
                <a:tc>
                  <a:txBody>
                    <a:bodyPr/>
                    <a:lstStyle/>
                    <a:p>
                      <a:r>
                        <a:rPr lang="en-GB" sz="900" dirty="0"/>
                        <a:t>In 1972, Hunt went on found UIPAS which campaigned for disability rights.</a:t>
                      </a:r>
                    </a:p>
                  </a:txBody>
                  <a:tcPr/>
                </a:tc>
                <a:extLst>
                  <a:ext uri="{0D108BD9-81ED-4DB2-BD59-A6C34878D82A}">
                    <a16:rowId xmlns:a16="http://schemas.microsoft.com/office/drawing/2014/main" val="2452438562"/>
                  </a:ext>
                </a:extLst>
              </a:tr>
              <a:tr h="656903">
                <a:tc>
                  <a:txBody>
                    <a:bodyPr/>
                    <a:lstStyle/>
                    <a:p>
                      <a:endParaRPr lang="en-GB" sz="900" dirty="0"/>
                    </a:p>
                  </a:txBody>
                  <a:tcPr/>
                </a:tc>
                <a:tc>
                  <a:txBody>
                    <a:bodyPr/>
                    <a:lstStyle/>
                    <a:p>
                      <a:r>
                        <a:rPr lang="en-GB" sz="900" dirty="0"/>
                        <a:t>In 1967, the Sexual Offences Act decriminalised sex between men over 21.</a:t>
                      </a:r>
                    </a:p>
                  </a:txBody>
                  <a:tcPr/>
                </a:tc>
                <a:tc>
                  <a:txBody>
                    <a:bodyPr/>
                    <a:lstStyle/>
                    <a:p>
                      <a:r>
                        <a:rPr lang="en-GB" sz="900" dirty="0"/>
                        <a:t>In 1970 the Gay Liberation Front is formed. This leads to the first Pride March in 1972.</a:t>
                      </a:r>
                    </a:p>
                  </a:txBody>
                  <a:tcPr/>
                </a:tc>
                <a:tc>
                  <a:txBody>
                    <a:bodyPr/>
                    <a:lstStyle/>
                    <a:p>
                      <a:r>
                        <a:rPr lang="en-GB" sz="900"/>
                        <a:t>In 1968, </a:t>
                      </a:r>
                      <a:r>
                        <a:rPr lang="en-GB" sz="900" dirty="0"/>
                        <a:t>Ewan Forbes was able to defend his corrected </a:t>
                      </a:r>
                      <a:r>
                        <a:rPr lang="en-GB" sz="900"/>
                        <a:t>birth certificate.</a:t>
                      </a:r>
                      <a:endParaRPr lang="en-GB" sz="900" dirty="0"/>
                    </a:p>
                  </a:txBody>
                  <a:tcPr/>
                </a:tc>
                <a:extLst>
                  <a:ext uri="{0D108BD9-81ED-4DB2-BD59-A6C34878D82A}">
                    <a16:rowId xmlns:a16="http://schemas.microsoft.com/office/drawing/2014/main" val="3548855066"/>
                  </a:ext>
                </a:extLst>
              </a:tr>
              <a:tr h="656903">
                <a:tc>
                  <a:txBody>
                    <a:bodyPr/>
                    <a:lstStyle/>
                    <a:p>
                      <a:endParaRPr lang="en-GB" sz="900"/>
                    </a:p>
                  </a:txBody>
                  <a:tcPr/>
                </a:tc>
                <a:tc>
                  <a:txBody>
                    <a:bodyPr/>
                    <a:lstStyle/>
                    <a:p>
                      <a:r>
                        <a:rPr lang="en-GB" sz="900" baseline="0" dirty="0"/>
                        <a:t>In the 1960s the UK operated a colour bar. This meant that black and Asian people struggled to get jobs.</a:t>
                      </a:r>
                    </a:p>
                  </a:txBody>
                  <a:tcPr/>
                </a:tc>
                <a:tc>
                  <a:txBody>
                    <a:bodyPr/>
                    <a:lstStyle/>
                    <a:p>
                      <a:r>
                        <a:rPr lang="en-GB" sz="900" baseline="0" dirty="0"/>
                        <a:t>In 1961, the WIDC was created to challenge this ruling. Paul Stephenson was their spokesperson.</a:t>
                      </a:r>
                      <a:endParaRPr lang="en-GB" sz="900" dirty="0"/>
                    </a:p>
                  </a:txBody>
                  <a:tcPr/>
                </a:tc>
                <a:tc>
                  <a:txBody>
                    <a:bodyPr/>
                    <a:lstStyle/>
                    <a:p>
                      <a:r>
                        <a:rPr lang="en-GB" sz="900" dirty="0"/>
                        <a:t>In 1963, they organised a boycott in Bristol. This was successful and led to the Race Relations Act 1965.</a:t>
                      </a:r>
                    </a:p>
                  </a:txBody>
                  <a:tcPr/>
                </a:tc>
                <a:extLst>
                  <a:ext uri="{0D108BD9-81ED-4DB2-BD59-A6C34878D82A}">
                    <a16:rowId xmlns:a16="http://schemas.microsoft.com/office/drawing/2014/main" val="2859786599"/>
                  </a:ext>
                </a:extLst>
              </a:tr>
            </a:tbl>
          </a:graphicData>
        </a:graphic>
      </p:graphicFrame>
      <p:sp>
        <p:nvSpPr>
          <p:cNvPr id="60" name="Arrow: Right 31">
            <a:extLst>
              <a:ext uri="{FF2B5EF4-FFF2-40B4-BE49-F238E27FC236}">
                <a16:creationId xmlns:a16="http://schemas.microsoft.com/office/drawing/2014/main" id="{CA852559-9206-B946-8821-1CBF50A10AF6}"/>
              </a:ext>
            </a:extLst>
          </p:cNvPr>
          <p:cNvSpPr/>
          <p:nvPr/>
        </p:nvSpPr>
        <p:spPr>
          <a:xfrm>
            <a:off x="6260230" y="1550527"/>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Arrow: Right 31">
            <a:extLst>
              <a:ext uri="{FF2B5EF4-FFF2-40B4-BE49-F238E27FC236}">
                <a16:creationId xmlns:a16="http://schemas.microsoft.com/office/drawing/2014/main" id="{CA852559-9206-B946-8821-1CBF50A10AF6}"/>
              </a:ext>
            </a:extLst>
          </p:cNvPr>
          <p:cNvSpPr/>
          <p:nvPr/>
        </p:nvSpPr>
        <p:spPr>
          <a:xfrm>
            <a:off x="7671201" y="153467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2" name="Arrow: Right 31">
            <a:extLst>
              <a:ext uri="{FF2B5EF4-FFF2-40B4-BE49-F238E27FC236}">
                <a16:creationId xmlns:a16="http://schemas.microsoft.com/office/drawing/2014/main" id="{CA852559-9206-B946-8821-1CBF50A10AF6}"/>
              </a:ext>
            </a:extLst>
          </p:cNvPr>
          <p:cNvSpPr/>
          <p:nvPr/>
        </p:nvSpPr>
        <p:spPr>
          <a:xfrm>
            <a:off x="6267417" y="2862332"/>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3" name="Arrow: Right 31">
            <a:extLst>
              <a:ext uri="{FF2B5EF4-FFF2-40B4-BE49-F238E27FC236}">
                <a16:creationId xmlns:a16="http://schemas.microsoft.com/office/drawing/2014/main" id="{CA852559-9206-B946-8821-1CBF50A10AF6}"/>
              </a:ext>
            </a:extLst>
          </p:cNvPr>
          <p:cNvSpPr/>
          <p:nvPr/>
        </p:nvSpPr>
        <p:spPr>
          <a:xfrm>
            <a:off x="7663159" y="288443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4" name="Arrow: Right 31">
            <a:extLst>
              <a:ext uri="{FF2B5EF4-FFF2-40B4-BE49-F238E27FC236}">
                <a16:creationId xmlns:a16="http://schemas.microsoft.com/office/drawing/2014/main" id="{CA852559-9206-B946-8821-1CBF50A10AF6}"/>
              </a:ext>
            </a:extLst>
          </p:cNvPr>
          <p:cNvSpPr/>
          <p:nvPr/>
        </p:nvSpPr>
        <p:spPr>
          <a:xfrm>
            <a:off x="6267292" y="3507905"/>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5" name="Arrow: Right 31">
            <a:extLst>
              <a:ext uri="{FF2B5EF4-FFF2-40B4-BE49-F238E27FC236}">
                <a16:creationId xmlns:a16="http://schemas.microsoft.com/office/drawing/2014/main" id="{CA852559-9206-B946-8821-1CBF50A10AF6}"/>
              </a:ext>
            </a:extLst>
          </p:cNvPr>
          <p:cNvSpPr/>
          <p:nvPr/>
        </p:nvSpPr>
        <p:spPr>
          <a:xfrm>
            <a:off x="7674117" y="352046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Arrow: Right 31">
            <a:extLst>
              <a:ext uri="{FF2B5EF4-FFF2-40B4-BE49-F238E27FC236}">
                <a16:creationId xmlns:a16="http://schemas.microsoft.com/office/drawing/2014/main" id="{CA852559-9206-B946-8821-1CBF50A10AF6}"/>
              </a:ext>
            </a:extLst>
          </p:cNvPr>
          <p:cNvSpPr/>
          <p:nvPr/>
        </p:nvSpPr>
        <p:spPr>
          <a:xfrm>
            <a:off x="6267292" y="416214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Arrow: Right 31">
            <a:extLst>
              <a:ext uri="{FF2B5EF4-FFF2-40B4-BE49-F238E27FC236}">
                <a16:creationId xmlns:a16="http://schemas.microsoft.com/office/drawing/2014/main" id="{CA852559-9206-B946-8821-1CBF50A10AF6}"/>
              </a:ext>
            </a:extLst>
          </p:cNvPr>
          <p:cNvSpPr/>
          <p:nvPr/>
        </p:nvSpPr>
        <p:spPr>
          <a:xfrm>
            <a:off x="7674117" y="415269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Arrow: Right 31">
            <a:extLst>
              <a:ext uri="{FF2B5EF4-FFF2-40B4-BE49-F238E27FC236}">
                <a16:creationId xmlns:a16="http://schemas.microsoft.com/office/drawing/2014/main" id="{CA852559-9206-B946-8821-1CBF50A10AF6}"/>
              </a:ext>
            </a:extLst>
          </p:cNvPr>
          <p:cNvSpPr/>
          <p:nvPr/>
        </p:nvSpPr>
        <p:spPr>
          <a:xfrm>
            <a:off x="6267292" y="490145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Arrow: Right 31">
            <a:extLst>
              <a:ext uri="{FF2B5EF4-FFF2-40B4-BE49-F238E27FC236}">
                <a16:creationId xmlns:a16="http://schemas.microsoft.com/office/drawing/2014/main" id="{CA852559-9206-B946-8821-1CBF50A10AF6}"/>
              </a:ext>
            </a:extLst>
          </p:cNvPr>
          <p:cNvSpPr/>
          <p:nvPr/>
        </p:nvSpPr>
        <p:spPr>
          <a:xfrm>
            <a:off x="7674117" y="491518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0" name="Arrow: Right 31">
            <a:extLst>
              <a:ext uri="{FF2B5EF4-FFF2-40B4-BE49-F238E27FC236}">
                <a16:creationId xmlns:a16="http://schemas.microsoft.com/office/drawing/2014/main" id="{CA852559-9206-B946-8821-1CBF50A10AF6}"/>
              </a:ext>
            </a:extLst>
          </p:cNvPr>
          <p:cNvSpPr/>
          <p:nvPr/>
        </p:nvSpPr>
        <p:spPr>
          <a:xfrm>
            <a:off x="6270314" y="5590407"/>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Arrow: Right 31">
            <a:extLst>
              <a:ext uri="{FF2B5EF4-FFF2-40B4-BE49-F238E27FC236}">
                <a16:creationId xmlns:a16="http://schemas.microsoft.com/office/drawing/2014/main" id="{CA852559-9206-B946-8821-1CBF50A10AF6}"/>
              </a:ext>
            </a:extLst>
          </p:cNvPr>
          <p:cNvSpPr/>
          <p:nvPr/>
        </p:nvSpPr>
        <p:spPr>
          <a:xfrm>
            <a:off x="7681409" y="5597386"/>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Rectangle 1"/>
          <p:cNvSpPr/>
          <p:nvPr/>
        </p:nvSpPr>
        <p:spPr>
          <a:xfrm>
            <a:off x="4468445" y="3321278"/>
            <a:ext cx="207108" cy="215444"/>
          </a:xfrm>
          <a:prstGeom prst="rect">
            <a:avLst/>
          </a:prstGeom>
        </p:spPr>
        <p:txBody>
          <a:bodyPr wrap="none">
            <a:spAutoFit/>
          </a:bodyPr>
          <a:lstStyle/>
          <a:p>
            <a:pPr algn="ctr"/>
            <a:r>
              <a:rPr lang="en-GB" sz="800"/>
              <a:t> </a:t>
            </a:r>
          </a:p>
        </p:txBody>
      </p:sp>
      <p:sp>
        <p:nvSpPr>
          <p:cNvPr id="94" name="Arrow: Right 31">
            <a:extLst>
              <a:ext uri="{FF2B5EF4-FFF2-40B4-BE49-F238E27FC236}">
                <a16:creationId xmlns:a16="http://schemas.microsoft.com/office/drawing/2014/main" id="{CA852559-9206-B946-8821-1CBF50A10AF6}"/>
              </a:ext>
            </a:extLst>
          </p:cNvPr>
          <p:cNvSpPr/>
          <p:nvPr/>
        </p:nvSpPr>
        <p:spPr>
          <a:xfrm>
            <a:off x="6258927" y="221682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5" name="Arrow: Right 31">
            <a:extLst>
              <a:ext uri="{FF2B5EF4-FFF2-40B4-BE49-F238E27FC236}">
                <a16:creationId xmlns:a16="http://schemas.microsoft.com/office/drawing/2014/main" id="{CA852559-9206-B946-8821-1CBF50A10AF6}"/>
              </a:ext>
            </a:extLst>
          </p:cNvPr>
          <p:cNvSpPr/>
          <p:nvPr/>
        </p:nvSpPr>
        <p:spPr>
          <a:xfrm>
            <a:off x="7668344" y="221667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7" name="Graphic 34" descr="Open book">
            <a:extLst>
              <a:ext uri="{FF2B5EF4-FFF2-40B4-BE49-F238E27FC236}">
                <a16:creationId xmlns:a16="http://schemas.microsoft.com/office/drawing/2014/main" id="{66235ED7-5FB3-4D03-AF98-42561C893A2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42900" y="6116553"/>
            <a:ext cx="420277" cy="420277"/>
          </a:xfrm>
          <a:prstGeom prst="rect">
            <a:avLst/>
          </a:prstGeom>
        </p:spPr>
      </p:pic>
      <p:pic>
        <p:nvPicPr>
          <p:cNvPr id="98" name="Graphic 34" descr="Monitor">
            <a:extLst>
              <a:ext uri="{FF2B5EF4-FFF2-40B4-BE49-F238E27FC236}">
                <a16:creationId xmlns:a16="http://schemas.microsoft.com/office/drawing/2014/main" id="{47CC5A2E-749D-442F-8755-E7CF9DF1CD9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47421" y="6136146"/>
            <a:ext cx="338554" cy="338554"/>
          </a:xfrm>
          <a:prstGeom prst="rect">
            <a:avLst/>
          </a:prstGeom>
        </p:spPr>
      </p:pic>
      <p:pic>
        <p:nvPicPr>
          <p:cNvPr id="99" name="Graphic 34" descr="Ear">
            <a:extLst>
              <a:ext uri="{FF2B5EF4-FFF2-40B4-BE49-F238E27FC236}">
                <a16:creationId xmlns:a16="http://schemas.microsoft.com/office/drawing/2014/main" id="{D3EF8B53-B278-42F4-B87C-AFE5296E18E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H="1">
            <a:off x="6941463" y="6119379"/>
            <a:ext cx="338554" cy="338554"/>
          </a:xfrm>
          <a:prstGeom prst="rect">
            <a:avLst/>
          </a:prstGeom>
        </p:spPr>
      </p:pic>
      <p:sp>
        <p:nvSpPr>
          <p:cNvPr id="5" name="TextBox 4">
            <a:extLst>
              <a:ext uri="{FF2B5EF4-FFF2-40B4-BE49-F238E27FC236}">
                <a16:creationId xmlns:a16="http://schemas.microsoft.com/office/drawing/2014/main" id="{545E1CA7-4849-CEEC-1B28-7B11A24E94DD}"/>
              </a:ext>
            </a:extLst>
          </p:cNvPr>
          <p:cNvSpPr txBox="1"/>
          <p:nvPr/>
        </p:nvSpPr>
        <p:spPr>
          <a:xfrm>
            <a:off x="2659220" y="1277110"/>
            <a:ext cx="1884642" cy="246221"/>
          </a:xfrm>
          <a:prstGeom prst="rect">
            <a:avLst/>
          </a:prstGeom>
          <a:noFill/>
        </p:spPr>
        <p:txBody>
          <a:bodyPr wrap="square" lIns="91440" tIns="45720" rIns="91440" bIns="45720" rtlCol="0" anchor="t">
            <a:spAutoFit/>
          </a:bodyPr>
          <a:lstStyle/>
          <a:p>
            <a:endParaRPr lang="en-GB" sz="1000" dirty="0">
              <a:solidFill>
                <a:schemeClr val="dk1"/>
              </a:solidFill>
            </a:endParaRPr>
          </a:p>
        </p:txBody>
      </p:sp>
      <p:sp>
        <p:nvSpPr>
          <p:cNvPr id="83" name="Rectangle: Rounded Corners 7">
            <a:extLst>
              <a:ext uri="{FF2B5EF4-FFF2-40B4-BE49-F238E27FC236}">
                <a16:creationId xmlns:a16="http://schemas.microsoft.com/office/drawing/2014/main" id="{180B2087-BD7C-E042-8D95-95CE31EFCE80}"/>
              </a:ext>
            </a:extLst>
          </p:cNvPr>
          <p:cNvSpPr/>
          <p:nvPr/>
        </p:nvSpPr>
        <p:spPr>
          <a:xfrm>
            <a:off x="158434" y="373180"/>
            <a:ext cx="64336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a:solidFill>
                  <a:schemeClr val="bg1"/>
                </a:solidFill>
              </a:rPr>
              <a:t> 1942</a:t>
            </a:r>
          </a:p>
          <a:p>
            <a:pPr algn="ctr"/>
            <a:r>
              <a:rPr lang="en-GB" sz="800" dirty="0">
                <a:solidFill>
                  <a:schemeClr val="bg1"/>
                </a:solidFill>
              </a:rPr>
              <a:t>Beveridge</a:t>
            </a:r>
          </a:p>
          <a:p>
            <a:pPr algn="ctr"/>
            <a:r>
              <a:rPr lang="en-GB" sz="800" dirty="0">
                <a:solidFill>
                  <a:schemeClr val="bg1"/>
                </a:solidFill>
              </a:rPr>
              <a:t>Report</a:t>
            </a:r>
          </a:p>
        </p:txBody>
      </p:sp>
      <p:sp>
        <p:nvSpPr>
          <p:cNvPr id="85" name="Arrow: Right 23">
            <a:extLst>
              <a:ext uri="{FF2B5EF4-FFF2-40B4-BE49-F238E27FC236}">
                <a16:creationId xmlns:a16="http://schemas.microsoft.com/office/drawing/2014/main" id="{811DC505-E52A-F642-A8FE-CD2BA60313B0}"/>
              </a:ext>
            </a:extLst>
          </p:cNvPr>
          <p:cNvSpPr/>
          <p:nvPr/>
        </p:nvSpPr>
        <p:spPr>
          <a:xfrm>
            <a:off x="870589" y="527851"/>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descr="Shape&#10;&#10;Description automatically generated with low confidence">
            <a:extLst>
              <a:ext uri="{FF2B5EF4-FFF2-40B4-BE49-F238E27FC236}">
                <a16:creationId xmlns:a16="http://schemas.microsoft.com/office/drawing/2014/main" id="{CCED0CAE-3384-68C0-FC26-25DA753B1F09}"/>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3718" t="9763" r="23738" b="23793"/>
          <a:stretch/>
        </p:blipFill>
        <p:spPr>
          <a:xfrm>
            <a:off x="120035" y="1317089"/>
            <a:ext cx="195020" cy="246608"/>
          </a:xfrm>
          <a:prstGeom prst="rect">
            <a:avLst/>
          </a:prstGeom>
        </p:spPr>
      </p:pic>
      <p:pic>
        <p:nvPicPr>
          <p:cNvPr id="8" name="Picture 7" descr="A picture containing black, darkness&#10;&#10;Description automatically generated">
            <a:extLst>
              <a:ext uri="{FF2B5EF4-FFF2-40B4-BE49-F238E27FC236}">
                <a16:creationId xmlns:a16="http://schemas.microsoft.com/office/drawing/2014/main" id="{ACEDAE18-897A-9BAB-A35C-4F44F5DC83AA}"/>
              </a:ext>
            </a:extLst>
          </p:cNvPr>
          <p:cNvPicPr>
            <a:picLocks noChangeAspect="1"/>
          </p:cNvPicPr>
          <p:nvPr/>
        </p:nvPicPr>
        <p:blipFill rotWithShape="1">
          <a:blip r:embed="rId11">
            <a:extLst>
              <a:ext uri="{28A0092B-C50C-407E-A947-70E740481C1C}">
                <a14:useLocalDpi xmlns:a14="http://schemas.microsoft.com/office/drawing/2010/main" val="0"/>
              </a:ext>
            </a:extLst>
          </a:blip>
          <a:srcRect l="11905" r="12972" b="20648"/>
          <a:stretch/>
        </p:blipFill>
        <p:spPr>
          <a:xfrm>
            <a:off x="112625" y="2245451"/>
            <a:ext cx="248128" cy="262095"/>
          </a:xfrm>
          <a:prstGeom prst="rect">
            <a:avLst/>
          </a:prstGeom>
        </p:spPr>
      </p:pic>
      <p:pic>
        <p:nvPicPr>
          <p:cNvPr id="9" name="Picture 8" descr="A picture containing black, darkness&#10;&#10;Description automatically generated">
            <a:extLst>
              <a:ext uri="{FF2B5EF4-FFF2-40B4-BE49-F238E27FC236}">
                <a16:creationId xmlns:a16="http://schemas.microsoft.com/office/drawing/2014/main" id="{2ED0A9DE-3638-D6F4-A984-B62A7A840D7F}"/>
              </a:ext>
            </a:extLst>
          </p:cNvPr>
          <p:cNvPicPr>
            <a:picLocks noChangeAspect="1"/>
          </p:cNvPicPr>
          <p:nvPr/>
        </p:nvPicPr>
        <p:blipFill rotWithShape="1">
          <a:blip r:embed="rId12">
            <a:extLst>
              <a:ext uri="{28A0092B-C50C-407E-A947-70E740481C1C}">
                <a14:useLocalDpi xmlns:a14="http://schemas.microsoft.com/office/drawing/2010/main" val="0"/>
              </a:ext>
            </a:extLst>
          </a:blip>
          <a:srcRect l="15280" r="8170" b="28565"/>
          <a:stretch/>
        </p:blipFill>
        <p:spPr>
          <a:xfrm>
            <a:off x="101482" y="1922005"/>
            <a:ext cx="318081" cy="296824"/>
          </a:xfrm>
          <a:prstGeom prst="rect">
            <a:avLst/>
          </a:prstGeom>
        </p:spPr>
      </p:pic>
      <p:pic>
        <p:nvPicPr>
          <p:cNvPr id="11" name="Picture 10" descr="Shape&#10;&#10;Description automatically generated with low confidence">
            <a:extLst>
              <a:ext uri="{FF2B5EF4-FFF2-40B4-BE49-F238E27FC236}">
                <a16:creationId xmlns:a16="http://schemas.microsoft.com/office/drawing/2014/main" id="{7FD616E1-A35A-867C-7488-6DB14453D70C}"/>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l="19035" r="18685" b="15833"/>
          <a:stretch/>
        </p:blipFill>
        <p:spPr>
          <a:xfrm>
            <a:off x="151482" y="2587545"/>
            <a:ext cx="169736" cy="229385"/>
          </a:xfrm>
          <a:prstGeom prst="rect">
            <a:avLst/>
          </a:prstGeom>
        </p:spPr>
      </p:pic>
      <p:pic>
        <p:nvPicPr>
          <p:cNvPr id="15" name="Picture 14" descr="A black background with a black square&#10;&#10;Description automatically generated with medium confidence">
            <a:extLst>
              <a:ext uri="{FF2B5EF4-FFF2-40B4-BE49-F238E27FC236}">
                <a16:creationId xmlns:a16="http://schemas.microsoft.com/office/drawing/2014/main" id="{45DAD4C6-42E2-4FF3-A99F-D18F14A0F348}"/>
              </a:ext>
            </a:extLst>
          </p:cNvPr>
          <p:cNvPicPr>
            <a:picLocks noChangeAspect="1"/>
          </p:cNvPicPr>
          <p:nvPr/>
        </p:nvPicPr>
        <p:blipFill rotWithShape="1">
          <a:blip r:embed="rId14">
            <a:extLst>
              <a:ext uri="{28A0092B-C50C-407E-A947-70E740481C1C}">
                <a14:useLocalDpi xmlns:a14="http://schemas.microsoft.com/office/drawing/2010/main" val="0"/>
              </a:ext>
            </a:extLst>
          </a:blip>
          <a:srcRect l="18664" r="17234" b="17913"/>
          <a:stretch/>
        </p:blipFill>
        <p:spPr>
          <a:xfrm>
            <a:off x="123253" y="1603984"/>
            <a:ext cx="226194" cy="289659"/>
          </a:xfrm>
          <a:prstGeom prst="rect">
            <a:avLst/>
          </a:prstGeom>
        </p:spPr>
      </p:pic>
      <p:pic>
        <p:nvPicPr>
          <p:cNvPr id="17" name="Picture 16" descr="A black background with a black square&#10;&#10;Description automatically generated with medium confidence">
            <a:extLst>
              <a:ext uri="{FF2B5EF4-FFF2-40B4-BE49-F238E27FC236}">
                <a16:creationId xmlns:a16="http://schemas.microsoft.com/office/drawing/2014/main" id="{7B670DE7-1AFB-2577-9925-0D21214F51BF}"/>
              </a:ext>
            </a:extLst>
          </p:cNvPr>
          <p:cNvPicPr>
            <a:picLocks noChangeAspect="1"/>
          </p:cNvPicPr>
          <p:nvPr/>
        </p:nvPicPr>
        <p:blipFill rotWithShape="1">
          <a:blip r:embed="rId15">
            <a:extLst>
              <a:ext uri="{28A0092B-C50C-407E-A947-70E740481C1C}">
                <a14:useLocalDpi xmlns:a14="http://schemas.microsoft.com/office/drawing/2010/main" val="0"/>
              </a:ext>
            </a:extLst>
          </a:blip>
          <a:srcRect b="21631"/>
          <a:stretch/>
        </p:blipFill>
        <p:spPr>
          <a:xfrm>
            <a:off x="48500" y="2873240"/>
            <a:ext cx="378752" cy="296824"/>
          </a:xfrm>
          <a:prstGeom prst="rect">
            <a:avLst/>
          </a:prstGeom>
        </p:spPr>
      </p:pic>
      <p:pic>
        <p:nvPicPr>
          <p:cNvPr id="19" name="Picture 18" descr="A black background with a black square&#10;&#10;Description automatically generated with medium confidence">
            <a:extLst>
              <a:ext uri="{FF2B5EF4-FFF2-40B4-BE49-F238E27FC236}">
                <a16:creationId xmlns:a16="http://schemas.microsoft.com/office/drawing/2014/main" id="{91C0B9FE-C5C3-3E12-28BF-1F791E5FA582}"/>
              </a:ext>
            </a:extLst>
          </p:cNvPr>
          <p:cNvPicPr>
            <a:picLocks noChangeAspect="1"/>
          </p:cNvPicPr>
          <p:nvPr/>
        </p:nvPicPr>
        <p:blipFill rotWithShape="1">
          <a:blip r:embed="rId16">
            <a:extLst>
              <a:ext uri="{28A0092B-C50C-407E-A947-70E740481C1C}">
                <a14:useLocalDpi xmlns:a14="http://schemas.microsoft.com/office/drawing/2010/main" val="0"/>
              </a:ext>
            </a:extLst>
          </a:blip>
          <a:srcRect l="7601" t="7602" r="4682" b="18900"/>
          <a:stretch/>
        </p:blipFill>
        <p:spPr>
          <a:xfrm>
            <a:off x="105642" y="3271759"/>
            <a:ext cx="282414" cy="236639"/>
          </a:xfrm>
          <a:prstGeom prst="rect">
            <a:avLst/>
          </a:prstGeom>
        </p:spPr>
      </p:pic>
      <p:pic>
        <p:nvPicPr>
          <p:cNvPr id="21" name="Picture 20" descr="Shape&#10;&#10;Description automatically generated with low confidence">
            <a:extLst>
              <a:ext uri="{FF2B5EF4-FFF2-40B4-BE49-F238E27FC236}">
                <a16:creationId xmlns:a16="http://schemas.microsoft.com/office/drawing/2014/main" id="{D1891CDC-2C3E-BF80-E445-F6202B305ECC}"/>
              </a:ext>
            </a:extLst>
          </p:cNvPr>
          <p:cNvPicPr>
            <a:picLocks noChangeAspect="1"/>
          </p:cNvPicPr>
          <p:nvPr/>
        </p:nvPicPr>
        <p:blipFill rotWithShape="1">
          <a:blip r:embed="rId17" cstate="hqprint">
            <a:extLst>
              <a:ext uri="{28A0092B-C50C-407E-A947-70E740481C1C}">
                <a14:useLocalDpi xmlns:a14="http://schemas.microsoft.com/office/drawing/2010/main" val="0"/>
              </a:ext>
            </a:extLst>
          </a:blip>
          <a:srcRect l="31806" t="5972" r="28750" b="18472"/>
          <a:stretch/>
        </p:blipFill>
        <p:spPr>
          <a:xfrm>
            <a:off x="158434" y="3602775"/>
            <a:ext cx="154449" cy="295845"/>
          </a:xfrm>
          <a:prstGeom prst="rect">
            <a:avLst/>
          </a:prstGeom>
        </p:spPr>
      </p:pic>
      <p:pic>
        <p:nvPicPr>
          <p:cNvPr id="23" name="Picture 22">
            <a:extLst>
              <a:ext uri="{FF2B5EF4-FFF2-40B4-BE49-F238E27FC236}">
                <a16:creationId xmlns:a16="http://schemas.microsoft.com/office/drawing/2014/main" id="{59C598AC-67F0-C9C7-4412-D75A806BFD14}"/>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b="17821"/>
          <a:stretch/>
        </p:blipFill>
        <p:spPr>
          <a:xfrm>
            <a:off x="69189" y="4363807"/>
            <a:ext cx="332937" cy="273605"/>
          </a:xfrm>
          <a:prstGeom prst="rect">
            <a:avLst/>
          </a:prstGeom>
        </p:spPr>
      </p:pic>
      <p:pic>
        <p:nvPicPr>
          <p:cNvPr id="24" name="Picture 23" descr="Shape&#10;&#10;Description automatically generated with low confidence">
            <a:extLst>
              <a:ext uri="{FF2B5EF4-FFF2-40B4-BE49-F238E27FC236}">
                <a16:creationId xmlns:a16="http://schemas.microsoft.com/office/drawing/2014/main" id="{05FD7D81-67FC-83AD-9CCF-41BF101AD6B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3718" t="9763" r="23738" b="23793"/>
          <a:stretch/>
        </p:blipFill>
        <p:spPr>
          <a:xfrm>
            <a:off x="126198" y="4008680"/>
            <a:ext cx="195020" cy="246608"/>
          </a:xfrm>
          <a:prstGeom prst="rect">
            <a:avLst/>
          </a:prstGeom>
        </p:spPr>
      </p:pic>
      <p:pic>
        <p:nvPicPr>
          <p:cNvPr id="25" name="Picture 24" descr="A black background with a black square&#10;&#10;Description automatically generated with medium confidence">
            <a:extLst>
              <a:ext uri="{FF2B5EF4-FFF2-40B4-BE49-F238E27FC236}">
                <a16:creationId xmlns:a16="http://schemas.microsoft.com/office/drawing/2014/main" id="{A2A428D9-A81C-AABD-5A66-23CC460AF93C}"/>
              </a:ext>
            </a:extLst>
          </p:cNvPr>
          <p:cNvPicPr>
            <a:picLocks noChangeAspect="1"/>
          </p:cNvPicPr>
          <p:nvPr/>
        </p:nvPicPr>
        <p:blipFill rotWithShape="1">
          <a:blip r:embed="rId19">
            <a:extLst>
              <a:ext uri="{28A0092B-C50C-407E-A947-70E740481C1C}">
                <a14:useLocalDpi xmlns:a14="http://schemas.microsoft.com/office/drawing/2010/main" val="0"/>
              </a:ext>
            </a:extLst>
          </a:blip>
          <a:srcRect l="19048" t="6350" r="18095" b="18730"/>
          <a:stretch/>
        </p:blipFill>
        <p:spPr>
          <a:xfrm>
            <a:off x="113971" y="4783950"/>
            <a:ext cx="254308" cy="303114"/>
          </a:xfrm>
          <a:prstGeom prst="rect">
            <a:avLst/>
          </a:prstGeom>
        </p:spPr>
      </p:pic>
      <p:pic>
        <p:nvPicPr>
          <p:cNvPr id="27" name="Picture 26" descr="A black background with a black square&#10;&#10;Description automatically generated with medium confidence">
            <a:extLst>
              <a:ext uri="{FF2B5EF4-FFF2-40B4-BE49-F238E27FC236}">
                <a16:creationId xmlns:a16="http://schemas.microsoft.com/office/drawing/2014/main" id="{666C8FFB-67AC-8627-D467-F13E40FA2F40}"/>
              </a:ext>
            </a:extLst>
          </p:cNvPr>
          <p:cNvPicPr>
            <a:picLocks noChangeAspect="1"/>
          </p:cNvPicPr>
          <p:nvPr/>
        </p:nvPicPr>
        <p:blipFill rotWithShape="1">
          <a:blip r:embed="rId20">
            <a:extLst>
              <a:ext uri="{28A0092B-C50C-407E-A947-70E740481C1C}">
                <a14:useLocalDpi xmlns:a14="http://schemas.microsoft.com/office/drawing/2010/main" val="0"/>
              </a:ext>
            </a:extLst>
          </a:blip>
          <a:srcRect b="18537"/>
          <a:stretch/>
        </p:blipFill>
        <p:spPr>
          <a:xfrm>
            <a:off x="33507" y="5689578"/>
            <a:ext cx="423550" cy="345036"/>
          </a:xfrm>
          <a:prstGeom prst="rect">
            <a:avLst/>
          </a:prstGeom>
        </p:spPr>
      </p:pic>
      <p:pic>
        <p:nvPicPr>
          <p:cNvPr id="29" name="Picture 28" descr="A black background with a black square&#10;&#10;Description automatically generated with medium confidence">
            <a:extLst>
              <a:ext uri="{FF2B5EF4-FFF2-40B4-BE49-F238E27FC236}">
                <a16:creationId xmlns:a16="http://schemas.microsoft.com/office/drawing/2014/main" id="{846DFB9C-2B56-9FDA-BAFE-A3769603600A}"/>
              </a:ext>
            </a:extLst>
          </p:cNvPr>
          <p:cNvPicPr>
            <a:picLocks noChangeAspect="1"/>
          </p:cNvPicPr>
          <p:nvPr/>
        </p:nvPicPr>
        <p:blipFill rotWithShape="1">
          <a:blip r:embed="rId21">
            <a:extLst>
              <a:ext uri="{28A0092B-C50C-407E-A947-70E740481C1C}">
                <a14:useLocalDpi xmlns:a14="http://schemas.microsoft.com/office/drawing/2010/main" val="0"/>
              </a:ext>
            </a:extLst>
          </a:blip>
          <a:srcRect b="15327"/>
          <a:stretch/>
        </p:blipFill>
        <p:spPr>
          <a:xfrm>
            <a:off x="48501" y="5283923"/>
            <a:ext cx="357984" cy="303114"/>
          </a:xfrm>
          <a:prstGeom prst="rect">
            <a:avLst/>
          </a:prstGeom>
        </p:spPr>
      </p:pic>
      <p:pic>
        <p:nvPicPr>
          <p:cNvPr id="33" name="Picture 32" descr="A black background with a black square&#10;&#10;Description automatically generated with medium confidence">
            <a:extLst>
              <a:ext uri="{FF2B5EF4-FFF2-40B4-BE49-F238E27FC236}">
                <a16:creationId xmlns:a16="http://schemas.microsoft.com/office/drawing/2014/main" id="{51F2D8FF-9E4B-DD22-0989-3A6EB7E08FBC}"/>
              </a:ext>
            </a:extLst>
          </p:cNvPr>
          <p:cNvPicPr>
            <a:picLocks noChangeAspect="1"/>
          </p:cNvPicPr>
          <p:nvPr/>
        </p:nvPicPr>
        <p:blipFill rotWithShape="1">
          <a:blip r:embed="rId19">
            <a:extLst>
              <a:ext uri="{28A0092B-C50C-407E-A947-70E740481C1C}">
                <a14:useLocalDpi xmlns:a14="http://schemas.microsoft.com/office/drawing/2010/main" val="0"/>
              </a:ext>
            </a:extLst>
          </a:blip>
          <a:srcRect l="19048" t="6350" r="18095" b="18730"/>
          <a:stretch/>
        </p:blipFill>
        <p:spPr>
          <a:xfrm>
            <a:off x="4604707" y="1358733"/>
            <a:ext cx="348424" cy="415293"/>
          </a:xfrm>
          <a:prstGeom prst="rect">
            <a:avLst/>
          </a:prstGeom>
        </p:spPr>
      </p:pic>
      <p:pic>
        <p:nvPicPr>
          <p:cNvPr id="35" name="Picture 34" descr="A black background with a black square&#10;&#10;Description automatically generated with medium confidence">
            <a:extLst>
              <a:ext uri="{FF2B5EF4-FFF2-40B4-BE49-F238E27FC236}">
                <a16:creationId xmlns:a16="http://schemas.microsoft.com/office/drawing/2014/main" id="{3C1C161E-0F54-A54E-3E29-DA556857EBAE}"/>
              </a:ext>
            </a:extLst>
          </p:cNvPr>
          <p:cNvPicPr>
            <a:picLocks noChangeAspect="1"/>
          </p:cNvPicPr>
          <p:nvPr/>
        </p:nvPicPr>
        <p:blipFill rotWithShape="1">
          <a:blip r:embed="rId14">
            <a:extLst>
              <a:ext uri="{28A0092B-C50C-407E-A947-70E740481C1C}">
                <a14:useLocalDpi xmlns:a14="http://schemas.microsoft.com/office/drawing/2010/main" val="0"/>
              </a:ext>
            </a:extLst>
          </a:blip>
          <a:srcRect l="18664" r="17234" b="17913"/>
          <a:stretch/>
        </p:blipFill>
        <p:spPr>
          <a:xfrm>
            <a:off x="4581220" y="1979158"/>
            <a:ext cx="371911" cy="476261"/>
          </a:xfrm>
          <a:prstGeom prst="rect">
            <a:avLst/>
          </a:prstGeom>
        </p:spPr>
      </p:pic>
      <p:pic>
        <p:nvPicPr>
          <p:cNvPr id="38" name="Picture 37" descr="Shape&#10;&#10;Description automatically generated with low confidence">
            <a:extLst>
              <a:ext uri="{FF2B5EF4-FFF2-40B4-BE49-F238E27FC236}">
                <a16:creationId xmlns:a16="http://schemas.microsoft.com/office/drawing/2014/main" id="{1FC17272-92CA-E88F-4202-C45F24EEBA91}"/>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l="19035" r="18685" b="15833"/>
          <a:stretch/>
        </p:blipFill>
        <p:spPr>
          <a:xfrm>
            <a:off x="4634019" y="2657619"/>
            <a:ext cx="285017" cy="385178"/>
          </a:xfrm>
          <a:prstGeom prst="rect">
            <a:avLst/>
          </a:prstGeom>
        </p:spPr>
      </p:pic>
      <p:pic>
        <p:nvPicPr>
          <p:cNvPr id="40" name="Picture 39">
            <a:extLst>
              <a:ext uri="{FF2B5EF4-FFF2-40B4-BE49-F238E27FC236}">
                <a16:creationId xmlns:a16="http://schemas.microsoft.com/office/drawing/2014/main" id="{75C59F2E-13BA-6490-5C39-BC61010DABB7}"/>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b="17821"/>
          <a:stretch/>
        </p:blipFill>
        <p:spPr>
          <a:xfrm>
            <a:off x="4501945" y="3261169"/>
            <a:ext cx="553636" cy="454974"/>
          </a:xfrm>
          <a:prstGeom prst="rect">
            <a:avLst/>
          </a:prstGeom>
        </p:spPr>
      </p:pic>
      <p:pic>
        <p:nvPicPr>
          <p:cNvPr id="41" name="Picture 40" descr="A black background with a black square&#10;&#10;Description automatically generated with medium confidence">
            <a:extLst>
              <a:ext uri="{FF2B5EF4-FFF2-40B4-BE49-F238E27FC236}">
                <a16:creationId xmlns:a16="http://schemas.microsoft.com/office/drawing/2014/main" id="{2886152E-3F57-7EB1-4B06-6F7FF665ED97}"/>
              </a:ext>
            </a:extLst>
          </p:cNvPr>
          <p:cNvPicPr>
            <a:picLocks noChangeAspect="1"/>
          </p:cNvPicPr>
          <p:nvPr/>
        </p:nvPicPr>
        <p:blipFill rotWithShape="1">
          <a:blip r:embed="rId20">
            <a:extLst>
              <a:ext uri="{28A0092B-C50C-407E-A947-70E740481C1C}">
                <a14:useLocalDpi xmlns:a14="http://schemas.microsoft.com/office/drawing/2010/main" val="0"/>
              </a:ext>
            </a:extLst>
          </a:blip>
          <a:srcRect b="18537"/>
          <a:stretch/>
        </p:blipFill>
        <p:spPr>
          <a:xfrm>
            <a:off x="4552775" y="3950693"/>
            <a:ext cx="475482" cy="387341"/>
          </a:xfrm>
          <a:prstGeom prst="rect">
            <a:avLst/>
          </a:prstGeom>
        </p:spPr>
      </p:pic>
      <p:sp>
        <p:nvSpPr>
          <p:cNvPr id="44" name="TextBox 43">
            <a:extLst>
              <a:ext uri="{FF2B5EF4-FFF2-40B4-BE49-F238E27FC236}">
                <a16:creationId xmlns:a16="http://schemas.microsoft.com/office/drawing/2014/main" id="{33D429AD-1063-8A1D-925F-DE38F0681CBB}"/>
              </a:ext>
            </a:extLst>
          </p:cNvPr>
          <p:cNvSpPr txBox="1"/>
          <p:nvPr/>
        </p:nvSpPr>
        <p:spPr>
          <a:xfrm>
            <a:off x="6838617" y="6337162"/>
            <a:ext cx="1665972" cy="461665"/>
          </a:xfrm>
          <a:prstGeom prst="rect">
            <a:avLst/>
          </a:prstGeom>
          <a:noFill/>
        </p:spPr>
        <p:txBody>
          <a:bodyPr wrap="square">
            <a:spAutoFit/>
          </a:bodyPr>
          <a:lstStyle/>
          <a:p>
            <a:r>
              <a:rPr lang="en-GB" sz="800" dirty="0">
                <a:hlinkClick r:id="rId22"/>
              </a:rPr>
              <a:t>History Extra podcast: Britain’s Swinging Sixties: everything you wanted to know on Apple Podcasts</a:t>
            </a:r>
            <a:endParaRPr lang="en-GB" sz="800" dirty="0"/>
          </a:p>
        </p:txBody>
      </p:sp>
      <p:pic>
        <p:nvPicPr>
          <p:cNvPr id="46" name="Picture 45" descr="A qr code with black squares&#10;&#10;Description automatically generated">
            <a:extLst>
              <a:ext uri="{FF2B5EF4-FFF2-40B4-BE49-F238E27FC236}">
                <a16:creationId xmlns:a16="http://schemas.microsoft.com/office/drawing/2014/main" id="{1F1A59DF-825F-DDA3-C710-9417F3805774}"/>
              </a:ext>
            </a:extLst>
          </p:cNvPr>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8432994" y="6162214"/>
            <a:ext cx="627985" cy="627985"/>
          </a:xfrm>
          <a:prstGeom prst="rect">
            <a:avLst/>
          </a:prstGeom>
        </p:spPr>
      </p:pic>
      <p:sp>
        <p:nvSpPr>
          <p:cNvPr id="49" name="TextBox 48">
            <a:extLst>
              <a:ext uri="{FF2B5EF4-FFF2-40B4-BE49-F238E27FC236}">
                <a16:creationId xmlns:a16="http://schemas.microsoft.com/office/drawing/2014/main" id="{E2C513DA-B57D-6C46-2F96-28CF5B2478AB}"/>
              </a:ext>
            </a:extLst>
          </p:cNvPr>
          <p:cNvSpPr txBox="1"/>
          <p:nvPr/>
        </p:nvSpPr>
        <p:spPr>
          <a:xfrm>
            <a:off x="2292665" y="6427165"/>
            <a:ext cx="1800394" cy="415498"/>
          </a:xfrm>
          <a:prstGeom prst="rect">
            <a:avLst/>
          </a:prstGeom>
          <a:noFill/>
        </p:spPr>
        <p:txBody>
          <a:bodyPr wrap="square">
            <a:spAutoFit/>
          </a:bodyPr>
          <a:lstStyle/>
          <a:p>
            <a:r>
              <a:rPr lang="en-GB" sz="700" dirty="0">
                <a:hlinkClick r:id="rId24"/>
              </a:rPr>
              <a:t>White Heat: A history of Britain in the Swinging Sixties by Dominic Sandbrook | The Independent | The Independent</a:t>
            </a:r>
            <a:endParaRPr lang="en-GB" sz="700" dirty="0"/>
          </a:p>
        </p:txBody>
      </p:sp>
      <p:pic>
        <p:nvPicPr>
          <p:cNvPr id="51" name="Picture 50" descr="A qr code with a few black squares&#10;&#10;Description automatically generated">
            <a:extLst>
              <a:ext uri="{FF2B5EF4-FFF2-40B4-BE49-F238E27FC236}">
                <a16:creationId xmlns:a16="http://schemas.microsoft.com/office/drawing/2014/main" id="{C4A470BA-E123-6DCB-7FDC-B8DD70B2D118}"/>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3936570" y="6169869"/>
            <a:ext cx="628958" cy="628958"/>
          </a:xfrm>
          <a:prstGeom prst="rect">
            <a:avLst/>
          </a:prstGeom>
        </p:spPr>
      </p:pic>
      <p:sp>
        <p:nvSpPr>
          <p:cNvPr id="54" name="TextBox 53">
            <a:extLst>
              <a:ext uri="{FF2B5EF4-FFF2-40B4-BE49-F238E27FC236}">
                <a16:creationId xmlns:a16="http://schemas.microsoft.com/office/drawing/2014/main" id="{3E3F52E4-D7E3-E988-2D85-C53E449F63A0}"/>
              </a:ext>
            </a:extLst>
          </p:cNvPr>
          <p:cNvSpPr txBox="1"/>
          <p:nvPr/>
        </p:nvSpPr>
        <p:spPr>
          <a:xfrm>
            <a:off x="4571999" y="6375188"/>
            <a:ext cx="1560232" cy="472942"/>
          </a:xfrm>
          <a:prstGeom prst="rect">
            <a:avLst/>
          </a:prstGeom>
          <a:noFill/>
        </p:spPr>
        <p:txBody>
          <a:bodyPr wrap="square">
            <a:spAutoFit/>
          </a:bodyPr>
          <a:lstStyle/>
          <a:p>
            <a:r>
              <a:rPr lang="en-GB" sz="800" dirty="0">
                <a:hlinkClick r:id="rId26"/>
              </a:rPr>
              <a:t>History KS3: What was life like for young people in 1960s Britain? - BBC Teach</a:t>
            </a:r>
            <a:endParaRPr lang="en-GB" sz="800" dirty="0"/>
          </a:p>
        </p:txBody>
      </p:sp>
      <p:pic>
        <p:nvPicPr>
          <p:cNvPr id="56" name="Picture 55" descr="A qr code with black squares&#10;&#10;Description automatically generated">
            <a:extLst>
              <a:ext uri="{FF2B5EF4-FFF2-40B4-BE49-F238E27FC236}">
                <a16:creationId xmlns:a16="http://schemas.microsoft.com/office/drawing/2014/main" id="{C363A291-5765-C660-B2A7-54782814636D}"/>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6185718" y="6161312"/>
            <a:ext cx="626257" cy="626257"/>
          </a:xfrm>
          <a:prstGeom prst="rect">
            <a:avLst/>
          </a:prstGeom>
        </p:spPr>
      </p:pic>
      <p:pic>
        <p:nvPicPr>
          <p:cNvPr id="57" name="Picture 56" descr="A black background with a black square&#10;&#10;Description automatically generated with medium confidence">
            <a:extLst>
              <a:ext uri="{FF2B5EF4-FFF2-40B4-BE49-F238E27FC236}">
                <a16:creationId xmlns:a16="http://schemas.microsoft.com/office/drawing/2014/main" id="{F8EC6F3F-5D7D-1C76-6141-B00B9433C241}"/>
              </a:ext>
            </a:extLst>
          </p:cNvPr>
          <p:cNvPicPr>
            <a:picLocks noChangeAspect="1"/>
          </p:cNvPicPr>
          <p:nvPr/>
        </p:nvPicPr>
        <p:blipFill rotWithShape="1">
          <a:blip r:embed="rId15">
            <a:extLst>
              <a:ext uri="{28A0092B-C50C-407E-A947-70E740481C1C}">
                <a14:useLocalDpi xmlns:a14="http://schemas.microsoft.com/office/drawing/2010/main" val="0"/>
              </a:ext>
            </a:extLst>
          </a:blip>
          <a:srcRect b="21631"/>
          <a:stretch/>
        </p:blipFill>
        <p:spPr>
          <a:xfrm>
            <a:off x="4422821" y="4679205"/>
            <a:ext cx="668736" cy="524081"/>
          </a:xfrm>
          <a:prstGeom prst="rect">
            <a:avLst/>
          </a:prstGeom>
        </p:spPr>
      </p:pic>
      <p:pic>
        <p:nvPicPr>
          <p:cNvPr id="58" name="Picture 24" descr="School Bus PNG Transparent Background, Free Download #23299 - FreeIconsPNG">
            <a:extLst>
              <a:ext uri="{FF2B5EF4-FFF2-40B4-BE49-F238E27FC236}">
                <a16:creationId xmlns:a16="http://schemas.microsoft.com/office/drawing/2014/main" id="{C936388F-D270-8C82-A3AE-F90A86813E24}"/>
              </a:ext>
            </a:extLst>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4628272" y="5470626"/>
            <a:ext cx="277806" cy="395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06803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3f2f100-f848-442f-ba95-a3817965427d" xsi:nil="true"/>
    <lcf76f155ced4ddcb4097134ff3c332f xmlns="716e1675-06dd-40d6-8963-57111c324057">
      <Terms xmlns="http://schemas.microsoft.com/office/infopath/2007/PartnerControls"/>
    </lcf76f155ced4ddcb4097134ff3c332f>
    <SharedWithUsers xmlns="83f2f100-f848-442f-ba95-a3817965427d">
      <UserInfo>
        <DisplayName/>
        <AccountId xsi:nil="true"/>
        <AccountType/>
      </UserInfo>
    </SharedWithUsers>
    <MediaLengthInSeconds xmlns="716e1675-06dd-40d6-8963-57111c32405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CF294D12CB154DB7A88959C3ECB7AC" ma:contentTypeVersion="16" ma:contentTypeDescription="Create a new document." ma:contentTypeScope="" ma:versionID="6a8fb900345e7a73a935d6ec8d6f06e4">
  <xsd:schema xmlns:xsd="http://www.w3.org/2001/XMLSchema" xmlns:xs="http://www.w3.org/2001/XMLSchema" xmlns:p="http://schemas.microsoft.com/office/2006/metadata/properties" xmlns:ns2="716e1675-06dd-40d6-8963-57111c324057" xmlns:ns3="83f2f100-f848-442f-ba95-a3817965427d" targetNamespace="http://schemas.microsoft.com/office/2006/metadata/properties" ma:root="true" ma:fieldsID="6a4e28045b6e9c692b92575708619766" ns2:_="" ns3:_="">
    <xsd:import namespace="716e1675-06dd-40d6-8963-57111c324057"/>
    <xsd:import namespace="83f2f100-f848-442f-ba95-a381796542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e1675-06dd-40d6-8963-57111c3240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5a38eb6-f7f9-4cd2-a103-84746627208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f2f100-f848-442f-ba95-a3817965427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e6e40e8-d56e-4c0f-8b5a-e639be9ce3f0}" ma:internalName="TaxCatchAll" ma:showField="CatchAllData" ma:web="83f2f100-f848-442f-ba95-a3817965427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E72B85-5F1C-4CB4-B87E-15F196807FE9}">
  <ds:schemaRefs>
    <ds:schemaRef ds:uri="http://schemas.microsoft.com/sharepoint/v3/contenttype/forms"/>
  </ds:schemaRefs>
</ds:datastoreItem>
</file>

<file path=customXml/itemProps2.xml><?xml version="1.0" encoding="utf-8"?>
<ds:datastoreItem xmlns:ds="http://schemas.openxmlformats.org/officeDocument/2006/customXml" ds:itemID="{EFFA377E-61B7-4852-8FC8-977F03D383C3}">
  <ds:schemaRefs>
    <ds:schemaRef ds:uri="http://schemas.microsoft.com/office/2006/metadata/properties"/>
    <ds:schemaRef ds:uri="http://purl.org/dc/dcmitype/"/>
    <ds:schemaRef ds:uri="http://purl.org/dc/terms/"/>
    <ds:schemaRef ds:uri="http://schemas.microsoft.com/office/infopath/2007/PartnerControls"/>
    <ds:schemaRef ds:uri="http://schemas.microsoft.com/office/2006/documentManagement/types"/>
    <ds:schemaRef ds:uri="c564f613-f6ab-4dfa-bdd5-6b8f45e3143f"/>
    <ds:schemaRef ds:uri="http://purl.org/dc/elements/1.1/"/>
    <ds:schemaRef ds:uri="f634723c-2693-4ace-9f70-3641304d9ae7"/>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6337D58-8589-4FBB-BC08-D0D04568D4E1}"/>
</file>

<file path=docProps/app.xml><?xml version="1.0" encoding="utf-8"?>
<Properties xmlns="http://schemas.openxmlformats.org/officeDocument/2006/extended-properties" xmlns:vt="http://schemas.openxmlformats.org/officeDocument/2006/docPropsVTypes">
  <Template>Office 2013 - 2022 Theme</Template>
  <TotalTime>230</TotalTime>
  <Words>677</Words>
  <Application>Microsoft Office PowerPoint</Application>
  <PresentationFormat>On-screen Show (4:3)</PresentationFormat>
  <Paragraphs>88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Mrs A Hamblin</dc:creator>
  <cp:lastModifiedBy>Mrs A Hamblin</cp:lastModifiedBy>
  <cp:revision>1</cp:revision>
  <dcterms:created xsi:type="dcterms:W3CDTF">2024-02-12T16:07:02Z</dcterms:created>
  <dcterms:modified xsi:type="dcterms:W3CDTF">2024-02-14T17:11:44Z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0x0101005FCF294D12CB154DB7A88959C3ECB7AC</vt:lpwstr>
  </property>
  <property fmtid="{D5CDD505-2E9C-101B-9397-08002B2CF9AE}" pid="3" name="Order">
    <vt:r8>498300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