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7E8C66-9EAA-427E-A1EE-11B700D985A0}" v="11" dt="2024-11-06T18:23:10.051"/>
    <p1510:client id="{D3954506-3D4E-EDDD-FB3F-B4B9792821A9}" v="1597" dt="2024-11-06T18:21:31.5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1018" y="-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6ABED-1A77-407B-8AD6-47FABBA24448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44547-ED5F-4197-9705-BD0E8B8C8B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929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9E0AD-B835-473A-8CC2-7E178930345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635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B921-0346-48F5-8909-5185B41B69F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C6CA-7B78-4D30-AFA5-55A06CADE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091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B921-0346-48F5-8909-5185B41B69F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C6CA-7B78-4D30-AFA5-55A06CADE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57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B921-0346-48F5-8909-5185B41B69F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C6CA-7B78-4D30-AFA5-55A06CADE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11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B921-0346-48F5-8909-5185B41B69F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C6CA-7B78-4D30-AFA5-55A06CADE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013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B921-0346-48F5-8909-5185B41B69F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C6CA-7B78-4D30-AFA5-55A06CADE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47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B921-0346-48F5-8909-5185B41B69F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C6CA-7B78-4D30-AFA5-55A06CADE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140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B921-0346-48F5-8909-5185B41B69F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C6CA-7B78-4D30-AFA5-55A06CADE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76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B921-0346-48F5-8909-5185B41B69F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C6CA-7B78-4D30-AFA5-55A06CADE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398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B921-0346-48F5-8909-5185B41B69F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C6CA-7B78-4D30-AFA5-55A06CADE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50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B921-0346-48F5-8909-5185B41B69F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C6CA-7B78-4D30-AFA5-55A06CADE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76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B921-0346-48F5-8909-5185B41B69F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C6CA-7B78-4D30-AFA5-55A06CADE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277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0B921-0346-48F5-8909-5185B41B69F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CC6CA-7B78-4D30-AFA5-55A06CADE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40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26" Type="http://schemas.openxmlformats.org/officeDocument/2006/relationships/image" Target="../media/image21.svg"/><Relationship Id="rId3" Type="http://schemas.openxmlformats.org/officeDocument/2006/relationships/image" Target="../media/image1.jpeg"/><Relationship Id="rId21" Type="http://schemas.openxmlformats.org/officeDocument/2006/relationships/image" Target="../media/image16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5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0" Type="http://schemas.openxmlformats.org/officeDocument/2006/relationships/hyperlink" Target="https://podtail.com/en/podcast/history-extra-podcast/king-john-medieval-monster/" TargetMode="External"/><Relationship Id="rId29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24" Type="http://schemas.openxmlformats.org/officeDocument/2006/relationships/image" Target="../media/image19.sv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23" Type="http://schemas.openxmlformats.org/officeDocument/2006/relationships/image" Target="../media/image18.png"/><Relationship Id="rId28" Type="http://schemas.openxmlformats.org/officeDocument/2006/relationships/image" Target="../media/image23.png"/><Relationship Id="rId10" Type="http://schemas.openxmlformats.org/officeDocument/2006/relationships/hyperlink" Target="https://www.bl.uk/magna-carta/articles/magna-carta-an-introduction" TargetMode="External"/><Relationship Id="rId19" Type="http://schemas.openxmlformats.org/officeDocument/2006/relationships/hyperlink" Target="https://www.bbc.co.uk/news/magazine-12603356" TargetMode="External"/><Relationship Id="rId31" Type="http://schemas.openxmlformats.org/officeDocument/2006/relationships/image" Target="../media/image26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Relationship Id="rId22" Type="http://schemas.openxmlformats.org/officeDocument/2006/relationships/image" Target="../media/image17.svg"/><Relationship Id="rId27" Type="http://schemas.openxmlformats.org/officeDocument/2006/relationships/image" Target="../media/image22.png"/><Relationship Id="rId30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8.jpe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27.jpeg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5" Type="http://schemas.openxmlformats.org/officeDocument/2006/relationships/image" Target="../media/image40.jpeg"/><Relationship Id="rId10" Type="http://schemas.openxmlformats.org/officeDocument/2006/relationships/image" Target="../media/image35.png"/><Relationship Id="rId4" Type="http://schemas.openxmlformats.org/officeDocument/2006/relationships/image" Target="../media/image29.jpeg"/><Relationship Id="rId9" Type="http://schemas.openxmlformats.org/officeDocument/2006/relationships/image" Target="../media/image34.jpeg"/><Relationship Id="rId14" Type="http://schemas.openxmlformats.org/officeDocument/2006/relationships/image" Target="../media/image3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2" descr="Peter Ackroyd: A secret history – 2,000 years of gay life in London |  History books | The Guardian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999" y="4212152"/>
            <a:ext cx="1771456" cy="1771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1" name="Table 34">
            <a:extLst>
              <a:ext uri="{FF2B5EF4-FFF2-40B4-BE49-F238E27FC236}">
                <a16:creationId xmlns:a16="http://schemas.microsoft.com/office/drawing/2014/main" id="{57E70B5C-FF30-B846-8578-19A62C66E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343753"/>
              </p:ext>
            </p:extLst>
          </p:nvPr>
        </p:nvGraphicFramePr>
        <p:xfrm>
          <a:off x="193499" y="6060320"/>
          <a:ext cx="8898108" cy="6725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4527">
                  <a:extLst>
                    <a:ext uri="{9D8B030D-6E8A-4147-A177-3AD203B41FA5}">
                      <a16:colId xmlns:a16="http://schemas.microsoft.com/office/drawing/2014/main" val="1110123169"/>
                    </a:ext>
                  </a:extLst>
                </a:gridCol>
                <a:gridCol w="2224527">
                  <a:extLst>
                    <a:ext uri="{9D8B030D-6E8A-4147-A177-3AD203B41FA5}">
                      <a16:colId xmlns:a16="http://schemas.microsoft.com/office/drawing/2014/main" val="2723954873"/>
                    </a:ext>
                  </a:extLst>
                </a:gridCol>
                <a:gridCol w="2224527">
                  <a:extLst>
                    <a:ext uri="{9D8B030D-6E8A-4147-A177-3AD203B41FA5}">
                      <a16:colId xmlns:a16="http://schemas.microsoft.com/office/drawing/2014/main" val="247556292"/>
                    </a:ext>
                  </a:extLst>
                </a:gridCol>
                <a:gridCol w="2224527">
                  <a:extLst>
                    <a:ext uri="{9D8B030D-6E8A-4147-A177-3AD203B41FA5}">
                      <a16:colId xmlns:a16="http://schemas.microsoft.com/office/drawing/2014/main" val="2616069351"/>
                    </a:ext>
                  </a:extLst>
                </a:gridCol>
              </a:tblGrid>
              <a:tr h="672541">
                <a:tc>
                  <a:txBody>
                    <a:bodyPr/>
                    <a:lstStyle/>
                    <a:p>
                      <a:r>
                        <a:rPr lang="en-GB" sz="1000"/>
                        <a:t>If you want to find out more check out the following links or scan the QR codes on your phone or tablet.</a:t>
                      </a: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3115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CBB63FB-99FF-3D42-BED3-170861EEAB6A}"/>
              </a:ext>
            </a:extLst>
          </p:cNvPr>
          <p:cNvSpPr txBox="1"/>
          <p:nvPr/>
        </p:nvSpPr>
        <p:spPr>
          <a:xfrm>
            <a:off x="1098395" y="4023"/>
            <a:ext cx="8254592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100" b="1" dirty="0"/>
              <a:t>Did the power of Medieval Monarchs change between 1066-1215</a:t>
            </a:r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B255701-0D9A-634D-B473-2270EFF38321}"/>
              </a:ext>
            </a:extLst>
          </p:cNvPr>
          <p:cNvCxnSpPr>
            <a:cxnSpLocks/>
          </p:cNvCxnSpPr>
          <p:nvPr/>
        </p:nvCxnSpPr>
        <p:spPr>
          <a:xfrm>
            <a:off x="-71797" y="1088734"/>
            <a:ext cx="9259455" cy="0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A2B1798-76C7-D343-BF8B-B4DECC71A0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124158"/>
              </p:ext>
            </p:extLst>
          </p:nvPr>
        </p:nvGraphicFramePr>
        <p:xfrm>
          <a:off x="117263" y="1133568"/>
          <a:ext cx="2457702" cy="48829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9025">
                  <a:extLst>
                    <a:ext uri="{9D8B030D-6E8A-4147-A177-3AD203B41FA5}">
                      <a16:colId xmlns:a16="http://schemas.microsoft.com/office/drawing/2014/main" val="1914085602"/>
                    </a:ext>
                  </a:extLst>
                </a:gridCol>
                <a:gridCol w="872061">
                  <a:extLst>
                    <a:ext uri="{9D8B030D-6E8A-4147-A177-3AD203B41FA5}">
                      <a16:colId xmlns:a16="http://schemas.microsoft.com/office/drawing/2014/main" val="567304640"/>
                    </a:ext>
                  </a:extLst>
                </a:gridCol>
                <a:gridCol w="1236616">
                  <a:extLst>
                    <a:ext uri="{9D8B030D-6E8A-4147-A177-3AD203B41FA5}">
                      <a16:colId xmlns:a16="http://schemas.microsoft.com/office/drawing/2014/main" val="744584840"/>
                    </a:ext>
                  </a:extLst>
                </a:gridCol>
              </a:tblGrid>
              <a:tr h="207251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Key Word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Definition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35292087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Archbishop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In</a:t>
                      </a:r>
                      <a:r>
                        <a:rPr lang="en-US" sz="800" baseline="0" dirty="0"/>
                        <a:t> charge of the Church in England.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51010288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Baron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Wealthiest men in England.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96922497"/>
                  </a:ext>
                </a:extLst>
              </a:tr>
              <a:tr h="288631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Crusade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Wars to reclaim Jerusalem.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08861580"/>
                  </a:ext>
                </a:extLst>
              </a:tr>
              <a:tr h="281378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Democracy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Everyone is able to vote for their government.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39062150"/>
                  </a:ext>
                </a:extLst>
              </a:tr>
              <a:tr h="30528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Excommunicated</a:t>
                      </a:r>
                      <a:endParaRPr lang="en-US" sz="800" dirty="0"/>
                    </a:p>
                    <a:p>
                      <a:endParaRPr lang="en-US" sz="8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Banned from Church. This means</a:t>
                      </a:r>
                      <a:r>
                        <a:rPr lang="en-GB" sz="800" baseline="0" dirty="0"/>
                        <a:t> that people could not get to heaven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1483642"/>
                  </a:ext>
                </a:extLst>
              </a:tr>
              <a:tr h="29766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Government</a:t>
                      </a:r>
                      <a:endParaRPr lang="en-US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8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Runs the country. During the Middle Ages it was the monarch.</a:t>
                      </a:r>
                      <a:endParaRPr lang="en-US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81648900"/>
                  </a:ext>
                </a:extLst>
              </a:tr>
              <a:tr h="314715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Jihad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A holy or just war within the Islamic faith/world.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58186380"/>
                  </a:ext>
                </a:extLst>
              </a:tr>
              <a:tr h="42170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Magna</a:t>
                      </a:r>
                      <a:r>
                        <a:rPr lang="en-GB" sz="800" baseline="0" dirty="0"/>
                        <a:t> Carta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baseline="0" dirty="0"/>
                        <a:t>Document agreed by John. Restricted the power of the monarchs.</a:t>
                      </a:r>
                      <a:endParaRPr lang="en-GB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00101980"/>
                  </a:ext>
                </a:extLst>
              </a:tr>
              <a:tr h="314715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Parliament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A law-making assembly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08760466"/>
                  </a:ext>
                </a:extLst>
              </a:tr>
              <a:tr h="237623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Pope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In charge of the Catholic Church.</a:t>
                      </a:r>
                      <a:r>
                        <a:rPr lang="en-GB" sz="800" baseline="0" dirty="0"/>
                        <a:t> Lives in the Vatican City in Rome</a:t>
                      </a:r>
                      <a:endParaRPr lang="en-GB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32804234"/>
                  </a:ext>
                </a:extLst>
              </a:tr>
              <a:tr h="237623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Rebellion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Rise up against the monarch.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92414767"/>
                  </a:ext>
                </a:extLst>
              </a:tr>
              <a:tr h="237623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Saladin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Islamic ruler during the 3rd Crusade against Richard I</a:t>
                      </a:r>
                      <a:endParaRPr lang="en-GB" sz="800" baseline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51113034"/>
                  </a:ext>
                </a:extLst>
              </a:tr>
              <a:tr h="237623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8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Siege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Surround a castle of town. Force it to surrender.</a:t>
                      </a:r>
                      <a:endParaRPr lang="en-US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31334103"/>
                  </a:ext>
                </a:extLst>
              </a:tr>
            </a:tbl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80B2087-BD7C-E042-8D95-95CE31EFCE80}"/>
              </a:ext>
            </a:extLst>
          </p:cNvPr>
          <p:cNvSpPr/>
          <p:nvPr/>
        </p:nvSpPr>
        <p:spPr>
          <a:xfrm>
            <a:off x="241594" y="465944"/>
            <a:ext cx="580571" cy="58057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>
                <a:solidFill>
                  <a:schemeClr val="bg1"/>
                </a:solidFill>
              </a:rPr>
              <a:t>1152  </a:t>
            </a:r>
          </a:p>
          <a:p>
            <a:pPr algn="ctr"/>
            <a:r>
              <a:rPr lang="en-GB" sz="700" dirty="0">
                <a:solidFill>
                  <a:schemeClr val="bg1"/>
                </a:solidFill>
              </a:rPr>
              <a:t>Eleanor marries Henry II</a:t>
            </a:r>
            <a:endParaRPr lang="en-US" sz="700" dirty="0">
              <a:solidFill>
                <a:schemeClr val="bg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50AF597-5CBF-7B40-9577-84A6A5EF2ED9}"/>
              </a:ext>
            </a:extLst>
          </p:cNvPr>
          <p:cNvSpPr/>
          <p:nvPr/>
        </p:nvSpPr>
        <p:spPr>
          <a:xfrm>
            <a:off x="3746980" y="463846"/>
            <a:ext cx="580571" cy="58057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>
                <a:solidFill>
                  <a:schemeClr val="bg1"/>
                </a:solidFill>
              </a:rPr>
              <a:t>1181 </a:t>
            </a:r>
          </a:p>
          <a:p>
            <a:pPr algn="ctr"/>
            <a:r>
              <a:rPr lang="en-GB" sz="700" dirty="0">
                <a:solidFill>
                  <a:schemeClr val="bg1"/>
                </a:solidFill>
              </a:rPr>
              <a:t>Becket is murdered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2787BED-C99F-4A4A-BA75-2EB819DC2D3A}"/>
              </a:ext>
            </a:extLst>
          </p:cNvPr>
          <p:cNvSpPr/>
          <p:nvPr/>
        </p:nvSpPr>
        <p:spPr>
          <a:xfrm>
            <a:off x="1402739" y="439792"/>
            <a:ext cx="580571" cy="58057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700" dirty="0">
                <a:solidFill>
                  <a:schemeClr val="bg1"/>
                </a:solidFill>
              </a:rPr>
              <a:t>1165</a:t>
            </a:r>
          </a:p>
          <a:p>
            <a:r>
              <a:rPr lang="en-GB" sz="700" dirty="0">
                <a:solidFill>
                  <a:schemeClr val="bg1"/>
                </a:solidFill>
              </a:rPr>
              <a:t>Becket &amp; Henry II fall out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5A872A9-E5F9-3540-9A8C-90ACDA5A74C7}"/>
              </a:ext>
            </a:extLst>
          </p:cNvPr>
          <p:cNvSpPr/>
          <p:nvPr/>
        </p:nvSpPr>
        <p:spPr>
          <a:xfrm>
            <a:off x="2525327" y="453539"/>
            <a:ext cx="580571" cy="58057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>
                <a:solidFill>
                  <a:schemeClr val="bg1"/>
                </a:solidFill>
              </a:rPr>
              <a:t> 1173</a:t>
            </a:r>
          </a:p>
          <a:p>
            <a:pPr algn="ctr"/>
            <a:r>
              <a:rPr lang="en-GB" sz="700" dirty="0">
                <a:solidFill>
                  <a:schemeClr val="bg1"/>
                </a:solidFill>
              </a:rPr>
              <a:t>Eleanor supports sons rebellion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EF8D597-D2F1-E744-965C-F803596FB8CB}"/>
              </a:ext>
            </a:extLst>
          </p:cNvPr>
          <p:cNvSpPr/>
          <p:nvPr/>
        </p:nvSpPr>
        <p:spPr>
          <a:xfrm>
            <a:off x="4931634" y="468250"/>
            <a:ext cx="580571" cy="58057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>
                <a:solidFill>
                  <a:schemeClr val="bg1"/>
                </a:solidFill>
              </a:rPr>
              <a:t>1189</a:t>
            </a:r>
          </a:p>
          <a:p>
            <a:pPr algn="ctr"/>
            <a:r>
              <a:rPr lang="en-GB" sz="700" dirty="0">
                <a:solidFill>
                  <a:schemeClr val="bg1"/>
                </a:solidFill>
              </a:rPr>
              <a:t>Third Crusade begins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CD188F3-0E3B-564C-B18D-8D154EFE178C}"/>
              </a:ext>
            </a:extLst>
          </p:cNvPr>
          <p:cNvSpPr/>
          <p:nvPr/>
        </p:nvSpPr>
        <p:spPr>
          <a:xfrm>
            <a:off x="6133363" y="473592"/>
            <a:ext cx="580571" cy="58057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1203 John murders his nephew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1E3EACE-C274-8A46-B06E-8E8610482CE2}"/>
              </a:ext>
            </a:extLst>
          </p:cNvPr>
          <p:cNvSpPr/>
          <p:nvPr/>
        </p:nvSpPr>
        <p:spPr>
          <a:xfrm>
            <a:off x="7300595" y="469876"/>
            <a:ext cx="580571" cy="58057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1206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John fell out with the Pope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EAB9AFC-9C85-3944-8906-5B2FF62FEE84}"/>
              </a:ext>
            </a:extLst>
          </p:cNvPr>
          <p:cNvSpPr/>
          <p:nvPr/>
        </p:nvSpPr>
        <p:spPr>
          <a:xfrm>
            <a:off x="8386377" y="453539"/>
            <a:ext cx="580571" cy="58057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1215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John is forced to sign Magna Carta</a:t>
            </a: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811DC505-E52A-F642-A8FE-CD2BA60313B0}"/>
              </a:ext>
            </a:extLst>
          </p:cNvPr>
          <p:cNvSpPr/>
          <p:nvPr/>
        </p:nvSpPr>
        <p:spPr>
          <a:xfrm>
            <a:off x="919509" y="593719"/>
            <a:ext cx="367515" cy="18204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CF79395C-A325-5148-A289-9D671884EB9B}"/>
              </a:ext>
            </a:extLst>
          </p:cNvPr>
          <p:cNvSpPr/>
          <p:nvPr/>
        </p:nvSpPr>
        <p:spPr>
          <a:xfrm>
            <a:off x="2093516" y="626893"/>
            <a:ext cx="367515" cy="18204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28EC8BB1-DD18-CE46-BB18-E1841C5BB235}"/>
              </a:ext>
            </a:extLst>
          </p:cNvPr>
          <p:cNvSpPr/>
          <p:nvPr/>
        </p:nvSpPr>
        <p:spPr>
          <a:xfrm>
            <a:off x="3251887" y="629875"/>
            <a:ext cx="367515" cy="18204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0FFC7EC3-2FA2-524B-AFED-D7498428772E}"/>
              </a:ext>
            </a:extLst>
          </p:cNvPr>
          <p:cNvSpPr/>
          <p:nvPr/>
        </p:nvSpPr>
        <p:spPr>
          <a:xfrm>
            <a:off x="4459455" y="613932"/>
            <a:ext cx="367515" cy="18204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CA852559-9206-B946-8821-1CBF50A10AF6}"/>
              </a:ext>
            </a:extLst>
          </p:cNvPr>
          <p:cNvSpPr/>
          <p:nvPr/>
        </p:nvSpPr>
        <p:spPr>
          <a:xfrm>
            <a:off x="5635673" y="623297"/>
            <a:ext cx="367515" cy="18204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8AEF3B5F-A375-5442-B51A-7A58209E4C4D}"/>
              </a:ext>
            </a:extLst>
          </p:cNvPr>
          <p:cNvSpPr/>
          <p:nvPr/>
        </p:nvSpPr>
        <p:spPr>
          <a:xfrm>
            <a:off x="6822792" y="623582"/>
            <a:ext cx="367515" cy="18204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B9350146-7897-F84D-B1A6-7DA7B3BA4854}"/>
              </a:ext>
            </a:extLst>
          </p:cNvPr>
          <p:cNvSpPr/>
          <p:nvPr/>
        </p:nvSpPr>
        <p:spPr>
          <a:xfrm>
            <a:off x="7949299" y="629875"/>
            <a:ext cx="367515" cy="18204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" name="Speech Bubble: Rectangle with Rounded Corners 42">
            <a:extLst>
              <a:ext uri="{FF2B5EF4-FFF2-40B4-BE49-F238E27FC236}">
                <a16:creationId xmlns:a16="http://schemas.microsoft.com/office/drawing/2014/main" id="{3F4DFB08-8EEF-CA43-821A-9020676AB832}"/>
              </a:ext>
            </a:extLst>
          </p:cNvPr>
          <p:cNvSpPr/>
          <p:nvPr/>
        </p:nvSpPr>
        <p:spPr>
          <a:xfrm>
            <a:off x="2643240" y="1208641"/>
            <a:ext cx="1816215" cy="2934525"/>
          </a:xfrm>
          <a:prstGeom prst="wedgeRoundRectCallout">
            <a:avLst>
              <a:gd name="adj1" fmla="val -18394"/>
              <a:gd name="adj2" fmla="val 6792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700" i="1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0692328-25C3-E543-9F60-9BC1C588FA83}"/>
              </a:ext>
            </a:extLst>
          </p:cNvPr>
          <p:cNvSpPr txBox="1"/>
          <p:nvPr/>
        </p:nvSpPr>
        <p:spPr>
          <a:xfrm>
            <a:off x="7240962" y="601875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/>
              <a:t>LISTEN</a:t>
            </a:r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49BB9E1-3A94-E04F-A7BC-A5735D1A208F}"/>
              </a:ext>
            </a:extLst>
          </p:cNvPr>
          <p:cNvSpPr txBox="1"/>
          <p:nvPr/>
        </p:nvSpPr>
        <p:spPr>
          <a:xfrm>
            <a:off x="5050942" y="604061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/>
              <a:t>WATCH</a:t>
            </a:r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D909D38-95C1-3547-AEAF-B3A1515102B1}"/>
              </a:ext>
            </a:extLst>
          </p:cNvPr>
          <p:cNvSpPr txBox="1"/>
          <p:nvPr/>
        </p:nvSpPr>
        <p:spPr>
          <a:xfrm>
            <a:off x="3030589" y="6035622"/>
            <a:ext cx="885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/>
              <a:t>READ</a:t>
            </a:r>
            <a:endParaRPr lang="en-US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0" b="13111"/>
          <a:stretch/>
        </p:blipFill>
        <p:spPr>
          <a:xfrm>
            <a:off x="183769" y="2009463"/>
            <a:ext cx="246984" cy="227092"/>
          </a:xfrm>
          <a:prstGeom prst="rect">
            <a:avLst/>
          </a:prstGeom>
        </p:spPr>
      </p:pic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388455"/>
              </p:ext>
            </p:extLst>
          </p:nvPr>
        </p:nvGraphicFramePr>
        <p:xfrm>
          <a:off x="4527730" y="1330271"/>
          <a:ext cx="4553212" cy="4468486"/>
        </p:xfrm>
        <a:graphic>
          <a:graphicData uri="http://schemas.openxmlformats.org/drawingml/2006/table">
            <a:tbl>
              <a:tblPr firstRow="1" bandRow="1"/>
              <a:tblGrid>
                <a:gridCol w="482012">
                  <a:extLst>
                    <a:ext uri="{9D8B030D-6E8A-4147-A177-3AD203B41FA5}">
                      <a16:colId xmlns:a16="http://schemas.microsoft.com/office/drawing/2014/main" val="2162010280"/>
                    </a:ext>
                  </a:extLst>
                </a:gridCol>
                <a:gridCol w="1336430">
                  <a:extLst>
                    <a:ext uri="{9D8B030D-6E8A-4147-A177-3AD203B41FA5}">
                      <a16:colId xmlns:a16="http://schemas.microsoft.com/office/drawing/2014/main" val="940869695"/>
                    </a:ext>
                  </a:extLst>
                </a:gridCol>
                <a:gridCol w="1406770">
                  <a:extLst>
                    <a:ext uri="{9D8B030D-6E8A-4147-A177-3AD203B41FA5}">
                      <a16:colId xmlns:a16="http://schemas.microsoft.com/office/drawing/2014/main" val="3248686097"/>
                    </a:ext>
                  </a:extLst>
                </a:gridCol>
                <a:gridCol w="1328000">
                  <a:extLst>
                    <a:ext uri="{9D8B030D-6E8A-4147-A177-3AD203B41FA5}">
                      <a16:colId xmlns:a16="http://schemas.microsoft.com/office/drawing/2014/main" val="3892544060"/>
                    </a:ext>
                  </a:extLst>
                </a:gridCol>
              </a:tblGrid>
              <a:tr h="121012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Knowledge Milestones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Extra Knowledge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Expert Knowledge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269923"/>
                  </a:ext>
                </a:extLst>
              </a:tr>
              <a:tr h="594125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Henry II acted as lawgiver, judge, defender of the Empire &amp; Protector of Church</a:t>
                      </a:r>
                      <a:endParaRPr lang="en-GB" sz="9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He faced problems with the Barons (not respecting him) &amp; Priests (Loyal to the Pope)</a:t>
                      </a:r>
                      <a:endParaRPr lang="en-GB" sz="9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Solved this by destroying the Baron's Castles &amp; stone castles of his own.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5620"/>
                  </a:ext>
                </a:extLst>
              </a:tr>
              <a:tr h="465513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There was a clash between Becket &amp; Henry II 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They disagreed over who had the power to appoint Archbishops.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The Pope banned John from Church. This is excommunication.</a:t>
                      </a:r>
                      <a:endParaRPr lang="en-US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065682"/>
                  </a:ext>
                </a:extLst>
              </a:tr>
              <a:tr h="465513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Eleanor was Queen Consort to Henry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In 1147 she organised funds for the 2nd Crusade showing power of rule. </a:t>
                      </a:r>
                      <a:endParaRPr lang="en-GB" sz="9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She openly supported her three sons rebellion against Henry II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832076"/>
                  </a:ext>
                </a:extLst>
              </a:tr>
              <a:tr h="631532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The aim of the crusades was the Church reclaiming the Holy Lands from the Muslims</a:t>
                      </a:r>
                      <a:endParaRPr lang="en-GB" sz="9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Richard I was quite brutal in the way he fought against Saladin – Yet also entered discussions.</a:t>
                      </a:r>
                      <a:endParaRPr lang="en-GB" sz="9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dirty="0"/>
                        <a:t>Despite being a warrior, Saladin had respect for his opponents and treated with honour.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082762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John was forced to agree to Magna Carta.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The Magna Carta was agreed on June 15</a:t>
                      </a:r>
                      <a:r>
                        <a:rPr lang="en-GB" sz="600" b="0" i="0" u="none" strike="noStrike" baseline="300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th</a:t>
                      </a:r>
                      <a:r>
                        <a:rPr lang="en-GB" sz="9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 1215.</a:t>
                      </a:r>
                      <a:endParaRPr lang="en-US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The Magna Carta contained 63 clauses or promised that John agreed to.</a:t>
                      </a:r>
                      <a:endParaRPr lang="en-US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438562"/>
                  </a:ext>
                </a:extLst>
              </a:tr>
              <a:tr h="656903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The Magna Carta was important because it limited the King’s power.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Taxes had to be agreed and the liberties of the Church restored.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Today three declarations of Magna Carta still remain on the statute book.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855066"/>
                  </a:ext>
                </a:extLst>
              </a:tr>
              <a:tr h="656903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The Magna Carta is</a:t>
                      </a:r>
                      <a:r>
                        <a:rPr lang="en-GB" sz="900" baseline="0" dirty="0"/>
                        <a:t> the basis of our democracy today.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Every English</a:t>
                      </a:r>
                      <a:r>
                        <a:rPr lang="en-GB" sz="900" baseline="0" dirty="0"/>
                        <a:t> monarch has agreed to Magna Carta.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It is also reflected in the US</a:t>
                      </a:r>
                      <a:r>
                        <a:rPr lang="en-GB" sz="900" baseline="0" dirty="0"/>
                        <a:t> Constitution and the UN Declaration of Human Rights.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786599"/>
                  </a:ext>
                </a:extLst>
              </a:tr>
            </a:tbl>
          </a:graphicData>
        </a:graphic>
      </p:graphicFrame>
      <p:sp>
        <p:nvSpPr>
          <p:cNvPr id="60" name="Arrow: Right 31">
            <a:extLst>
              <a:ext uri="{FF2B5EF4-FFF2-40B4-BE49-F238E27FC236}">
                <a16:creationId xmlns:a16="http://schemas.microsoft.com/office/drawing/2014/main" id="{CA852559-9206-B946-8821-1CBF50A10AF6}"/>
              </a:ext>
            </a:extLst>
          </p:cNvPr>
          <p:cNvSpPr/>
          <p:nvPr/>
        </p:nvSpPr>
        <p:spPr>
          <a:xfrm>
            <a:off x="6267292" y="1812990"/>
            <a:ext cx="155594" cy="7872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1" name="Arrow: Right 31">
            <a:extLst>
              <a:ext uri="{FF2B5EF4-FFF2-40B4-BE49-F238E27FC236}">
                <a16:creationId xmlns:a16="http://schemas.microsoft.com/office/drawing/2014/main" id="{CA852559-9206-B946-8821-1CBF50A10AF6}"/>
              </a:ext>
            </a:extLst>
          </p:cNvPr>
          <p:cNvSpPr/>
          <p:nvPr/>
        </p:nvSpPr>
        <p:spPr>
          <a:xfrm>
            <a:off x="7683900" y="1804762"/>
            <a:ext cx="155594" cy="7872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2" name="Arrow: Right 31">
            <a:extLst>
              <a:ext uri="{FF2B5EF4-FFF2-40B4-BE49-F238E27FC236}">
                <a16:creationId xmlns:a16="http://schemas.microsoft.com/office/drawing/2014/main" id="{CA852559-9206-B946-8821-1CBF50A10AF6}"/>
              </a:ext>
            </a:extLst>
          </p:cNvPr>
          <p:cNvSpPr/>
          <p:nvPr/>
        </p:nvSpPr>
        <p:spPr>
          <a:xfrm>
            <a:off x="6267417" y="2847095"/>
            <a:ext cx="155594" cy="7872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3" name="Arrow: Right 31">
            <a:extLst>
              <a:ext uri="{FF2B5EF4-FFF2-40B4-BE49-F238E27FC236}">
                <a16:creationId xmlns:a16="http://schemas.microsoft.com/office/drawing/2014/main" id="{CA852559-9206-B946-8821-1CBF50A10AF6}"/>
              </a:ext>
            </a:extLst>
          </p:cNvPr>
          <p:cNvSpPr/>
          <p:nvPr/>
        </p:nvSpPr>
        <p:spPr>
          <a:xfrm>
            <a:off x="7663159" y="2872588"/>
            <a:ext cx="155594" cy="7872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4" name="Arrow: Right 31">
            <a:extLst>
              <a:ext uri="{FF2B5EF4-FFF2-40B4-BE49-F238E27FC236}">
                <a16:creationId xmlns:a16="http://schemas.microsoft.com/office/drawing/2014/main" id="{CA852559-9206-B946-8821-1CBF50A10AF6}"/>
              </a:ext>
            </a:extLst>
          </p:cNvPr>
          <p:cNvSpPr/>
          <p:nvPr/>
        </p:nvSpPr>
        <p:spPr>
          <a:xfrm>
            <a:off x="6267292" y="3402075"/>
            <a:ext cx="155594" cy="7872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5" name="Arrow: Right 31">
            <a:extLst>
              <a:ext uri="{FF2B5EF4-FFF2-40B4-BE49-F238E27FC236}">
                <a16:creationId xmlns:a16="http://schemas.microsoft.com/office/drawing/2014/main" id="{CA852559-9206-B946-8821-1CBF50A10AF6}"/>
              </a:ext>
            </a:extLst>
          </p:cNvPr>
          <p:cNvSpPr/>
          <p:nvPr/>
        </p:nvSpPr>
        <p:spPr>
          <a:xfrm>
            <a:off x="7674117" y="3408713"/>
            <a:ext cx="155594" cy="7872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6" name="Arrow: Right 31">
            <a:extLst>
              <a:ext uri="{FF2B5EF4-FFF2-40B4-BE49-F238E27FC236}">
                <a16:creationId xmlns:a16="http://schemas.microsoft.com/office/drawing/2014/main" id="{CA852559-9206-B946-8821-1CBF50A10AF6}"/>
              </a:ext>
            </a:extLst>
          </p:cNvPr>
          <p:cNvSpPr/>
          <p:nvPr/>
        </p:nvSpPr>
        <p:spPr>
          <a:xfrm>
            <a:off x="6267292" y="4040233"/>
            <a:ext cx="155594" cy="7872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7" name="Arrow: Right 31">
            <a:extLst>
              <a:ext uri="{FF2B5EF4-FFF2-40B4-BE49-F238E27FC236}">
                <a16:creationId xmlns:a16="http://schemas.microsoft.com/office/drawing/2014/main" id="{CA852559-9206-B946-8821-1CBF50A10AF6}"/>
              </a:ext>
            </a:extLst>
          </p:cNvPr>
          <p:cNvSpPr/>
          <p:nvPr/>
        </p:nvSpPr>
        <p:spPr>
          <a:xfrm>
            <a:off x="7674117" y="4040092"/>
            <a:ext cx="155594" cy="7872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8" name="Arrow: Right 31">
            <a:extLst>
              <a:ext uri="{FF2B5EF4-FFF2-40B4-BE49-F238E27FC236}">
                <a16:creationId xmlns:a16="http://schemas.microsoft.com/office/drawing/2014/main" id="{CA852559-9206-B946-8821-1CBF50A10AF6}"/>
              </a:ext>
            </a:extLst>
          </p:cNvPr>
          <p:cNvSpPr/>
          <p:nvPr/>
        </p:nvSpPr>
        <p:spPr>
          <a:xfrm>
            <a:off x="6256626" y="4644644"/>
            <a:ext cx="155594" cy="7872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9" name="Arrow: Right 31">
            <a:extLst>
              <a:ext uri="{FF2B5EF4-FFF2-40B4-BE49-F238E27FC236}">
                <a16:creationId xmlns:a16="http://schemas.microsoft.com/office/drawing/2014/main" id="{CA852559-9206-B946-8821-1CBF50A10AF6}"/>
              </a:ext>
            </a:extLst>
          </p:cNvPr>
          <p:cNvSpPr/>
          <p:nvPr/>
        </p:nvSpPr>
        <p:spPr>
          <a:xfrm>
            <a:off x="7674117" y="4644644"/>
            <a:ext cx="155594" cy="7872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0" name="Arrow: Right 31">
            <a:extLst>
              <a:ext uri="{FF2B5EF4-FFF2-40B4-BE49-F238E27FC236}">
                <a16:creationId xmlns:a16="http://schemas.microsoft.com/office/drawing/2014/main" id="{CA852559-9206-B946-8821-1CBF50A10AF6}"/>
              </a:ext>
            </a:extLst>
          </p:cNvPr>
          <p:cNvSpPr/>
          <p:nvPr/>
        </p:nvSpPr>
        <p:spPr>
          <a:xfrm>
            <a:off x="6267292" y="5318578"/>
            <a:ext cx="155594" cy="7872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1" name="Arrow: Right 31">
            <a:extLst>
              <a:ext uri="{FF2B5EF4-FFF2-40B4-BE49-F238E27FC236}">
                <a16:creationId xmlns:a16="http://schemas.microsoft.com/office/drawing/2014/main" id="{CA852559-9206-B946-8821-1CBF50A10AF6}"/>
              </a:ext>
            </a:extLst>
          </p:cNvPr>
          <p:cNvSpPr/>
          <p:nvPr/>
        </p:nvSpPr>
        <p:spPr>
          <a:xfrm>
            <a:off x="7674117" y="5332888"/>
            <a:ext cx="155594" cy="7872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2" name="TextBox 71"/>
          <p:cNvSpPr txBox="1"/>
          <p:nvPr/>
        </p:nvSpPr>
        <p:spPr>
          <a:xfrm>
            <a:off x="2644534" y="1238847"/>
            <a:ext cx="18405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/>
              <a:t>But this was not a new code of law. It was not even a summary of the great principles of legislation. It was essentially an attempt by the barons to return to the state of affairs before the dominance of the </a:t>
            </a:r>
            <a:r>
              <a:rPr lang="en-GB" sz="900" err="1"/>
              <a:t>Angevin</a:t>
            </a:r>
            <a:r>
              <a:rPr lang="en-GB" sz="900"/>
              <a:t> kings. It did not represent a spirit of “progress” or development in human affairs. None of the participants would have known what those words meant. It was in part a reactionary document. </a:t>
            </a:r>
            <a:r>
              <a:rPr lang="en-GB" sz="900" err="1"/>
              <a:t>Villeins</a:t>
            </a:r>
            <a:r>
              <a:rPr lang="en-GB" sz="900"/>
              <a:t> and slaves, the most numerous portion of the kingdom, were never mentioned.  The unfree were of no consequence. Their “progress” over the century was slow and uncertain.</a:t>
            </a:r>
          </a:p>
          <a:p>
            <a:r>
              <a:rPr lang="en-GB" sz="900" i="1"/>
              <a:t>Peter </a:t>
            </a:r>
            <a:r>
              <a:rPr lang="en-GB" sz="900" i="1" err="1"/>
              <a:t>Ackroyd</a:t>
            </a:r>
            <a:r>
              <a:rPr lang="en-GB" sz="900" i="1"/>
              <a:t>, Foundation</a:t>
            </a:r>
          </a:p>
        </p:txBody>
      </p:sp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A774209E-8F48-4F58-8358-B04E50E25AF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22" t="20871" r="26431" b="33691"/>
          <a:stretch/>
        </p:blipFill>
        <p:spPr>
          <a:xfrm>
            <a:off x="194694" y="2705248"/>
            <a:ext cx="216447" cy="211746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07A653D4-790C-43B1-B8F7-FA930DC4050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4" r="13861" b="13405"/>
          <a:stretch/>
        </p:blipFill>
        <p:spPr>
          <a:xfrm>
            <a:off x="4580144" y="2229747"/>
            <a:ext cx="343109" cy="408483"/>
          </a:xfrm>
          <a:prstGeom prst="rect">
            <a:avLst/>
          </a:prstGeom>
        </p:spPr>
      </p:pic>
      <p:pic>
        <p:nvPicPr>
          <p:cNvPr id="38" name="Picture 37" descr="Shape&#10;&#10;Description automatically generated with low confidence">
            <a:extLst>
              <a:ext uri="{FF2B5EF4-FFF2-40B4-BE49-F238E27FC236}">
                <a16:creationId xmlns:a16="http://schemas.microsoft.com/office/drawing/2014/main" id="{26BBB925-1DEE-4372-B311-95384DF6EC4D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65" t="5744" r="11821" b="19560"/>
          <a:stretch/>
        </p:blipFill>
        <p:spPr>
          <a:xfrm>
            <a:off x="4575583" y="1665300"/>
            <a:ext cx="352898" cy="339635"/>
          </a:xfrm>
          <a:prstGeom prst="rect">
            <a:avLst/>
          </a:prstGeom>
        </p:spPr>
      </p:pic>
      <p:pic>
        <p:nvPicPr>
          <p:cNvPr id="47" name="Picture 46" descr="Shape&#10;&#10;Description automatically generated with low confidence">
            <a:extLst>
              <a:ext uri="{FF2B5EF4-FFF2-40B4-BE49-F238E27FC236}">
                <a16:creationId xmlns:a16="http://schemas.microsoft.com/office/drawing/2014/main" id="{3BC476DD-7371-458B-AF62-EC93DD9A9A2E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82" r="15152" b="16555"/>
          <a:stretch/>
        </p:blipFill>
        <p:spPr>
          <a:xfrm>
            <a:off x="188440" y="1344581"/>
            <a:ext cx="232288" cy="28228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468445" y="3321278"/>
            <a:ext cx="20710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800"/>
              <a:t> </a:t>
            </a:r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31" t="15513" r="13847" b="22179"/>
          <a:stretch/>
        </p:blipFill>
        <p:spPr>
          <a:xfrm flipH="1">
            <a:off x="156936" y="1685081"/>
            <a:ext cx="295296" cy="255818"/>
          </a:xfrm>
          <a:prstGeom prst="rect">
            <a:avLst/>
          </a:prstGeom>
        </p:spPr>
      </p:pic>
      <p:pic>
        <p:nvPicPr>
          <p:cNvPr id="81" name="Picture 80" descr="Shape&#10;&#10;Description automatically generated with low confidence">
            <a:extLst>
              <a:ext uri="{FF2B5EF4-FFF2-40B4-BE49-F238E27FC236}">
                <a16:creationId xmlns:a16="http://schemas.microsoft.com/office/drawing/2014/main" id="{07A653D4-790C-43B1-B8F7-FA930DC4050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4" r="13861" b="13405"/>
          <a:stretch/>
        </p:blipFill>
        <p:spPr>
          <a:xfrm>
            <a:off x="141200" y="4578378"/>
            <a:ext cx="251504" cy="299424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4693295" y="6318096"/>
            <a:ext cx="17210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700">
                <a:hlinkClick r:id="rId10"/>
              </a:rPr>
              <a:t>https://www.bl.uk/magna-carta/articles/magna-carta-an-introduction</a:t>
            </a:r>
            <a:endParaRPr lang="en-GB" sz="700"/>
          </a:p>
          <a:p>
            <a:endParaRPr lang="en-GB" sz="700"/>
          </a:p>
        </p:txBody>
      </p:sp>
      <p:pic>
        <p:nvPicPr>
          <p:cNvPr id="82" name="Picture 81" descr="Shape&#10;&#10;Description automatically generated with low confidence">
            <a:extLst>
              <a:ext uri="{FF2B5EF4-FFF2-40B4-BE49-F238E27FC236}">
                <a16:creationId xmlns:a16="http://schemas.microsoft.com/office/drawing/2014/main" id="{D81D1BD8-D411-4032-933A-5A1ADA9F6770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94" t="9415" r="13920" b="23467"/>
          <a:stretch/>
        </p:blipFill>
        <p:spPr>
          <a:xfrm>
            <a:off x="149393" y="2301351"/>
            <a:ext cx="260564" cy="239949"/>
          </a:xfrm>
          <a:prstGeom prst="rect">
            <a:avLst/>
          </a:prstGeom>
        </p:spPr>
      </p:pic>
      <p:pic>
        <p:nvPicPr>
          <p:cNvPr id="83" name="Picture 82" descr="Shape&#10;&#10;Description automatically generated with low confidence">
            <a:extLst>
              <a:ext uri="{FF2B5EF4-FFF2-40B4-BE49-F238E27FC236}">
                <a16:creationId xmlns:a16="http://schemas.microsoft.com/office/drawing/2014/main" id="{D81D1BD8-D411-4032-933A-5A1ADA9F6770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94" t="9415" r="13920" b="23467"/>
          <a:stretch/>
        </p:blipFill>
        <p:spPr>
          <a:xfrm>
            <a:off x="4592849" y="5238359"/>
            <a:ext cx="310914" cy="286315"/>
          </a:xfrm>
          <a:prstGeom prst="rect">
            <a:avLst/>
          </a:prstGeom>
        </p:spPr>
      </p:pic>
      <p:pic>
        <p:nvPicPr>
          <p:cNvPr id="85" name="Picture 84" descr="Shape&#10;&#10;Description automatically generated with low confidence">
            <a:extLst>
              <a:ext uri="{FF2B5EF4-FFF2-40B4-BE49-F238E27FC236}">
                <a16:creationId xmlns:a16="http://schemas.microsoft.com/office/drawing/2014/main" id="{3A7D328B-8470-426F-B805-C1EE5F1C100C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63" t="19239" r="10219" b="31518"/>
          <a:stretch/>
        </p:blipFill>
        <p:spPr>
          <a:xfrm>
            <a:off x="134711" y="3104035"/>
            <a:ext cx="290996" cy="216025"/>
          </a:xfrm>
          <a:prstGeom prst="rect">
            <a:avLst/>
          </a:prstGeom>
        </p:spPr>
      </p:pic>
      <p:pic>
        <p:nvPicPr>
          <p:cNvPr id="86" name="Picture 85" descr="Shape&#10;&#10;Description automatically generated with low confidence">
            <a:extLst>
              <a:ext uri="{FF2B5EF4-FFF2-40B4-BE49-F238E27FC236}">
                <a16:creationId xmlns:a16="http://schemas.microsoft.com/office/drawing/2014/main" id="{E8FAB0F9-EA2F-43D2-8698-5C4C24136938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92" t="2540" r="14988" b="17988"/>
          <a:stretch/>
        </p:blipFill>
        <p:spPr>
          <a:xfrm>
            <a:off x="4623654" y="3309979"/>
            <a:ext cx="270388" cy="309540"/>
          </a:xfrm>
          <a:prstGeom prst="rect">
            <a:avLst/>
          </a:prstGeom>
        </p:spPr>
      </p:pic>
      <p:pic>
        <p:nvPicPr>
          <p:cNvPr id="87" name="Picture 86" descr="Shape&#10;&#10;Description automatically generated with low confidence">
            <a:extLst>
              <a:ext uri="{FF2B5EF4-FFF2-40B4-BE49-F238E27FC236}">
                <a16:creationId xmlns:a16="http://schemas.microsoft.com/office/drawing/2014/main" id="{891C1285-0FE7-43AE-A0D0-3F1F5A89DBE8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0" t="3611" r="18165" b="17113"/>
          <a:stretch/>
        </p:blipFill>
        <p:spPr>
          <a:xfrm>
            <a:off x="4619768" y="2810689"/>
            <a:ext cx="281819" cy="353310"/>
          </a:xfrm>
          <a:prstGeom prst="rect">
            <a:avLst/>
          </a:prstGeom>
        </p:spPr>
      </p:pic>
      <p:pic>
        <p:nvPicPr>
          <p:cNvPr id="88" name="Picture 87" descr="Shape&#10;&#10;Description automatically generated with low confidence">
            <a:extLst>
              <a:ext uri="{FF2B5EF4-FFF2-40B4-BE49-F238E27FC236}">
                <a16:creationId xmlns:a16="http://schemas.microsoft.com/office/drawing/2014/main" id="{891C1285-0FE7-43AE-A0D0-3F1F5A89DBE8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0" t="3611" r="18165" b="17113"/>
          <a:stretch/>
        </p:blipFill>
        <p:spPr>
          <a:xfrm>
            <a:off x="180895" y="4987176"/>
            <a:ext cx="197694" cy="247844"/>
          </a:xfrm>
          <a:prstGeom prst="rect">
            <a:avLst/>
          </a:prstGeom>
        </p:spPr>
      </p:pic>
      <p:pic>
        <p:nvPicPr>
          <p:cNvPr id="89" name="Picture 88" descr="Shape&#10;&#10;Description automatically generated with low confidence">
            <a:extLst>
              <a:ext uri="{FF2B5EF4-FFF2-40B4-BE49-F238E27FC236}">
                <a16:creationId xmlns:a16="http://schemas.microsoft.com/office/drawing/2014/main" id="{E8FAB0F9-EA2F-43D2-8698-5C4C24136938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92" t="2540" r="14988" b="17988"/>
          <a:stretch/>
        </p:blipFill>
        <p:spPr>
          <a:xfrm>
            <a:off x="156936" y="3830791"/>
            <a:ext cx="270388" cy="309540"/>
          </a:xfrm>
          <a:prstGeom prst="rect">
            <a:avLst/>
          </a:prstGeom>
        </p:spPr>
      </p:pic>
      <p:pic>
        <p:nvPicPr>
          <p:cNvPr id="90" name="Picture 89" descr="Shape&#10;&#10;Description automatically generated with low confidence">
            <a:extLst>
              <a:ext uri="{FF2B5EF4-FFF2-40B4-BE49-F238E27FC236}">
                <a16:creationId xmlns:a16="http://schemas.microsoft.com/office/drawing/2014/main" id="{C364F01E-07CC-4353-AAB9-4C2274C8B23C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54" r="10922" b="14039"/>
          <a:stretch/>
        </p:blipFill>
        <p:spPr>
          <a:xfrm>
            <a:off x="4576299" y="3921400"/>
            <a:ext cx="317743" cy="345195"/>
          </a:xfrm>
          <a:prstGeom prst="rect">
            <a:avLst/>
          </a:prstGeom>
        </p:spPr>
      </p:pic>
      <p:pic>
        <p:nvPicPr>
          <p:cNvPr id="91" name="Picture 90" descr="Shape&#10;&#10;Description automatically generated with low confidence">
            <a:extLst>
              <a:ext uri="{FF2B5EF4-FFF2-40B4-BE49-F238E27FC236}">
                <a16:creationId xmlns:a16="http://schemas.microsoft.com/office/drawing/2014/main" id="{3F293846-4A55-4FDC-872D-686EBBA50E90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27" t="11367" r="7774" b="25909"/>
          <a:stretch/>
        </p:blipFill>
        <p:spPr>
          <a:xfrm>
            <a:off x="4572599" y="4717129"/>
            <a:ext cx="358408" cy="270530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 rotWithShape="1"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21" r="13077" b="13205"/>
          <a:stretch/>
        </p:blipFill>
        <p:spPr>
          <a:xfrm>
            <a:off x="211074" y="5765095"/>
            <a:ext cx="184995" cy="216681"/>
          </a:xfrm>
          <a:prstGeom prst="rect">
            <a:avLst/>
          </a:prstGeom>
        </p:spPr>
      </p:pic>
      <p:pic>
        <p:nvPicPr>
          <p:cNvPr id="93" name="Picture 92" descr="Shape&#10;&#10;Description automatically generated with low confidence">
            <a:extLst>
              <a:ext uri="{FF2B5EF4-FFF2-40B4-BE49-F238E27FC236}">
                <a16:creationId xmlns:a16="http://schemas.microsoft.com/office/drawing/2014/main" id="{EDF1F000-5344-43A8-AE35-D2E10B677C13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r="7232" b="16496"/>
          <a:stretch/>
        </p:blipFill>
        <p:spPr>
          <a:xfrm>
            <a:off x="149393" y="4184219"/>
            <a:ext cx="294262" cy="289705"/>
          </a:xfrm>
          <a:prstGeom prst="rect">
            <a:avLst/>
          </a:prstGeom>
        </p:spPr>
      </p:pic>
      <p:sp>
        <p:nvSpPr>
          <p:cNvPr id="94" name="Arrow: Right 31">
            <a:extLst>
              <a:ext uri="{FF2B5EF4-FFF2-40B4-BE49-F238E27FC236}">
                <a16:creationId xmlns:a16="http://schemas.microsoft.com/office/drawing/2014/main" id="{CA852559-9206-B946-8821-1CBF50A10AF6}"/>
              </a:ext>
            </a:extLst>
          </p:cNvPr>
          <p:cNvSpPr/>
          <p:nvPr/>
        </p:nvSpPr>
        <p:spPr>
          <a:xfrm>
            <a:off x="6273423" y="2376844"/>
            <a:ext cx="155594" cy="7872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5" name="Arrow: Right 31">
            <a:extLst>
              <a:ext uri="{FF2B5EF4-FFF2-40B4-BE49-F238E27FC236}">
                <a16:creationId xmlns:a16="http://schemas.microsoft.com/office/drawing/2014/main" id="{CA852559-9206-B946-8821-1CBF50A10AF6}"/>
              </a:ext>
            </a:extLst>
          </p:cNvPr>
          <p:cNvSpPr/>
          <p:nvPr/>
        </p:nvSpPr>
        <p:spPr>
          <a:xfrm>
            <a:off x="7675406" y="2376699"/>
            <a:ext cx="155594" cy="78720"/>
          </a:xfrm>
          <a:prstGeom prst="rightArrow">
            <a:avLst>
              <a:gd name="adj1" fmla="val 6662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2" name="Rectangle 41"/>
          <p:cNvSpPr/>
          <p:nvPr/>
        </p:nvSpPr>
        <p:spPr>
          <a:xfrm>
            <a:off x="2485896" y="6424656"/>
            <a:ext cx="12314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>
                <a:hlinkClick r:id="rId19"/>
              </a:rPr>
              <a:t>https://www.bbc.co.uk/news/magazine-12603356</a:t>
            </a:r>
            <a:endParaRPr lang="en-GB" sz="600"/>
          </a:p>
        </p:txBody>
      </p:sp>
      <p:sp>
        <p:nvSpPr>
          <p:cNvPr id="45" name="Rectangle 44"/>
          <p:cNvSpPr/>
          <p:nvPr/>
        </p:nvSpPr>
        <p:spPr>
          <a:xfrm>
            <a:off x="6872186" y="6304702"/>
            <a:ext cx="15099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>
                <a:hlinkClick r:id="rId20"/>
              </a:rPr>
              <a:t>https://podtail.com/en/podcast/history-extra-podcast/king-john-medieval-monster/</a:t>
            </a:r>
            <a:endParaRPr lang="en-GB" sz="800"/>
          </a:p>
        </p:txBody>
      </p:sp>
      <p:pic>
        <p:nvPicPr>
          <p:cNvPr id="97" name="Graphic 34" descr="Open book">
            <a:extLst>
              <a:ext uri="{FF2B5EF4-FFF2-40B4-BE49-F238E27FC236}">
                <a16:creationId xmlns:a16="http://schemas.microsoft.com/office/drawing/2014/main" id="{66235ED7-5FB3-4D03-AF98-42561C893A2C}"/>
              </a:ext>
            </a:extLst>
          </p:cNvPr>
          <p:cNvPicPr>
            <a:picLocks noChangeAspect="1"/>
          </p:cNvPicPr>
          <p:nvPr/>
        </p:nvPicPr>
        <p:blipFill>
          <a:blip r:embed="rId2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496690" y="6047825"/>
            <a:ext cx="420277" cy="420277"/>
          </a:xfrm>
          <a:prstGeom prst="rect">
            <a:avLst/>
          </a:prstGeom>
        </p:spPr>
      </p:pic>
      <p:pic>
        <p:nvPicPr>
          <p:cNvPr id="98" name="Graphic 34" descr="Monitor">
            <a:extLst>
              <a:ext uri="{FF2B5EF4-FFF2-40B4-BE49-F238E27FC236}">
                <a16:creationId xmlns:a16="http://schemas.microsoft.com/office/drawing/2014/main" id="{47CC5A2E-749D-442F-8755-E7CF9DF1CD9D}"/>
              </a:ext>
            </a:extLst>
          </p:cNvPr>
          <p:cNvPicPr>
            <a:picLocks noChangeAspect="1"/>
          </p:cNvPicPr>
          <p:nvPr/>
        </p:nvPicPr>
        <p:blipFill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4747421" y="6065026"/>
            <a:ext cx="338554" cy="338554"/>
          </a:xfrm>
          <a:prstGeom prst="rect">
            <a:avLst/>
          </a:prstGeom>
        </p:spPr>
      </p:pic>
      <p:pic>
        <p:nvPicPr>
          <p:cNvPr id="99" name="Graphic 34" descr="Ear">
            <a:extLst>
              <a:ext uri="{FF2B5EF4-FFF2-40B4-BE49-F238E27FC236}">
                <a16:creationId xmlns:a16="http://schemas.microsoft.com/office/drawing/2014/main" id="{D3EF8B53-B278-42F4-B87C-AFE5296E18E6}"/>
              </a:ext>
            </a:extLst>
          </p:cNvPr>
          <p:cNvPicPr>
            <a:picLocks noChangeAspect="1"/>
          </p:cNvPicPr>
          <p:nvPr/>
        </p:nvPicPr>
        <p:blipFill>
          <a:blip r:embed="rId2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 flipH="1">
            <a:off x="6941463" y="6048259"/>
            <a:ext cx="338554" cy="338554"/>
          </a:xfrm>
          <a:prstGeom prst="rect">
            <a:avLst/>
          </a:prstGeom>
        </p:spPr>
      </p:pic>
      <p:pic>
        <p:nvPicPr>
          <p:cNvPr id="13" name="Picture 12" descr="Qr code&#10;&#10;Description automatically generated">
            <a:extLst>
              <a:ext uri="{FF2B5EF4-FFF2-40B4-BE49-F238E27FC236}">
                <a16:creationId xmlns:a16="http://schemas.microsoft.com/office/drawing/2014/main" id="{2B02AF52-6C83-4CD9-B29B-8574698B6EA0}"/>
              </a:ext>
            </a:extLst>
          </p:cNvPr>
          <p:cNvPicPr>
            <a:picLocks noChangeAspect="1"/>
          </p:cNvPicPr>
          <p:nvPr/>
        </p:nvPicPr>
        <p:blipFill>
          <a:blip r:embed="rId2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654" y="6112381"/>
            <a:ext cx="584237" cy="584237"/>
          </a:xfrm>
          <a:prstGeom prst="rect">
            <a:avLst/>
          </a:prstGeom>
        </p:spPr>
      </p:pic>
      <p:pic>
        <p:nvPicPr>
          <p:cNvPr id="25" name="Picture 24" descr="Qr code&#10;&#10;Description automatically generated">
            <a:extLst>
              <a:ext uri="{FF2B5EF4-FFF2-40B4-BE49-F238E27FC236}">
                <a16:creationId xmlns:a16="http://schemas.microsoft.com/office/drawing/2014/main" id="{371E908B-5EC4-4124-BD28-93231CE5E610}"/>
              </a:ext>
            </a:extLst>
          </p:cNvPr>
          <p:cNvPicPr>
            <a:picLocks noChangeAspect="1"/>
          </p:cNvPicPr>
          <p:nvPr/>
        </p:nvPicPr>
        <p:blipFill>
          <a:blip r:embed="rId2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215" y="6100327"/>
            <a:ext cx="571388" cy="571388"/>
          </a:xfrm>
          <a:prstGeom prst="rect">
            <a:avLst/>
          </a:prstGeom>
        </p:spPr>
      </p:pic>
      <p:pic>
        <p:nvPicPr>
          <p:cNvPr id="41" name="Picture 40" descr="Qr code&#10;&#10;Description automatically generated">
            <a:extLst>
              <a:ext uri="{FF2B5EF4-FFF2-40B4-BE49-F238E27FC236}">
                <a16:creationId xmlns:a16="http://schemas.microsoft.com/office/drawing/2014/main" id="{BC6131BA-F476-4C77-9B7D-FDC3335014CF}"/>
              </a:ext>
            </a:extLst>
          </p:cNvPr>
          <p:cNvPicPr>
            <a:picLocks noChangeAspect="1"/>
          </p:cNvPicPr>
          <p:nvPr/>
        </p:nvPicPr>
        <p:blipFill>
          <a:blip r:embed="rId2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091" y="6103889"/>
            <a:ext cx="603433" cy="603433"/>
          </a:xfrm>
          <a:prstGeom prst="rect">
            <a:avLst/>
          </a:prstGeom>
        </p:spPr>
      </p:pic>
      <p:pic>
        <p:nvPicPr>
          <p:cNvPr id="1026" name="Picture 2" descr="Jihad Vector Linear Icon Isolated Transparent Background Jihad Transparency  Concept Stock Vector by ©CoolVectorStock 224553408">
            <a:extLst>
              <a:ext uri="{FF2B5EF4-FFF2-40B4-BE49-F238E27FC236}">
                <a16:creationId xmlns:a16="http://schemas.microsoft.com/office/drawing/2014/main" id="{6076F3CC-946F-FED0-1658-AA8953E96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53" y="3415075"/>
            <a:ext cx="344554" cy="366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slamic Sword Stock Illustrations – 1,017 Islamic Sword Stock  Illustrations, Vectors &amp; Clipart - Dreamstime">
            <a:extLst>
              <a:ext uri="{FF2B5EF4-FFF2-40B4-BE49-F238E27FC236}">
                <a16:creationId xmlns:a16="http://schemas.microsoft.com/office/drawing/2014/main" id="{F9D3446A-EF6F-5F9D-5EF5-F3F2E7903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6" y="5300405"/>
            <a:ext cx="389898" cy="38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040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BB63FB-99FF-3D42-BED3-170861EEAB6A}"/>
              </a:ext>
            </a:extLst>
          </p:cNvPr>
          <p:cNvSpPr txBox="1"/>
          <p:nvPr/>
        </p:nvSpPr>
        <p:spPr>
          <a:xfrm>
            <a:off x="270810" y="18163"/>
            <a:ext cx="8717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b="1" dirty="0"/>
              <a:t>   </a:t>
            </a:r>
            <a:r>
              <a:rPr lang="en-GB" sz="2800" b="1" dirty="0"/>
              <a:t>Writing good History: Key skills</a:t>
            </a:r>
            <a:endParaRPr lang="en-US" sz="2800" b="1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B255701-0D9A-634D-B473-2270EFF38321}"/>
              </a:ext>
            </a:extLst>
          </p:cNvPr>
          <p:cNvCxnSpPr>
            <a:cxnSpLocks/>
          </p:cNvCxnSpPr>
          <p:nvPr/>
        </p:nvCxnSpPr>
        <p:spPr>
          <a:xfrm>
            <a:off x="4" y="1674461"/>
            <a:ext cx="9259455" cy="0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80B2087-BD7C-E042-8D95-95CE31EFCE80}"/>
              </a:ext>
            </a:extLst>
          </p:cNvPr>
          <p:cNvSpPr/>
          <p:nvPr/>
        </p:nvSpPr>
        <p:spPr>
          <a:xfrm>
            <a:off x="89916" y="855214"/>
            <a:ext cx="997012" cy="663034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50" u="sng" dirty="0"/>
              <a:t>Chronology</a:t>
            </a:r>
          </a:p>
          <a:p>
            <a:pPr algn="l"/>
            <a:r>
              <a:rPr lang="en-GB" sz="750" dirty="0"/>
              <a:t>The order in which events happen. The big “story”.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50AF597-5CBF-7B40-9577-84A6A5EF2ED9}"/>
              </a:ext>
            </a:extLst>
          </p:cNvPr>
          <p:cNvSpPr/>
          <p:nvPr/>
        </p:nvSpPr>
        <p:spPr>
          <a:xfrm>
            <a:off x="3496581" y="849719"/>
            <a:ext cx="1048328" cy="66853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50" u="sng" dirty="0"/>
              <a:t>Cause</a:t>
            </a:r>
          </a:p>
          <a:p>
            <a:pPr algn="l"/>
            <a:r>
              <a:rPr lang="en-GB" sz="750" dirty="0"/>
              <a:t>The reasons that something happens- long term or trigger cause.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2787BED-C99F-4A4A-BA75-2EB819DC2D3A}"/>
              </a:ext>
            </a:extLst>
          </p:cNvPr>
          <p:cNvSpPr/>
          <p:nvPr/>
        </p:nvSpPr>
        <p:spPr>
          <a:xfrm>
            <a:off x="1175953" y="841732"/>
            <a:ext cx="1061049" cy="676516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50" u="sng" dirty="0"/>
              <a:t>Change/ Continuity</a:t>
            </a:r>
          </a:p>
          <a:p>
            <a:pPr algn="l"/>
            <a:r>
              <a:rPr lang="en-GB" sz="750" dirty="0"/>
              <a:t>Whether things have changed or remained the same over time.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5A872A9-E5F9-3540-9A8C-90ACDA5A74C7}"/>
              </a:ext>
            </a:extLst>
          </p:cNvPr>
          <p:cNvSpPr/>
          <p:nvPr/>
        </p:nvSpPr>
        <p:spPr>
          <a:xfrm>
            <a:off x="2331717" y="846550"/>
            <a:ext cx="1075543" cy="671698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50" u="sng" dirty="0"/>
              <a:t>Similarity/Difference</a:t>
            </a:r>
          </a:p>
          <a:p>
            <a:pPr algn="l"/>
            <a:r>
              <a:rPr lang="en-GB" sz="750" dirty="0"/>
              <a:t>What events or situations have in common, and how they are different.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EF8D597-D2F1-E744-965C-F803596FB8CB}"/>
              </a:ext>
            </a:extLst>
          </p:cNvPr>
          <p:cNvSpPr/>
          <p:nvPr/>
        </p:nvSpPr>
        <p:spPr>
          <a:xfrm>
            <a:off x="4652047" y="861084"/>
            <a:ext cx="1003839" cy="657164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50" u="sng" dirty="0"/>
              <a:t>Consequence</a:t>
            </a:r>
          </a:p>
          <a:p>
            <a:pPr algn="l"/>
            <a:r>
              <a:rPr lang="en-GB" sz="750" dirty="0"/>
              <a:t>Things that happen as a result of an event. Can be good or bad.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CD188F3-0E3B-564C-B18D-8D154EFE178C}"/>
              </a:ext>
            </a:extLst>
          </p:cNvPr>
          <p:cNvSpPr/>
          <p:nvPr/>
        </p:nvSpPr>
        <p:spPr>
          <a:xfrm>
            <a:off x="5740045" y="861085"/>
            <a:ext cx="1041037" cy="657165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00" u="sng" dirty="0"/>
              <a:t>Significance</a:t>
            </a:r>
          </a:p>
          <a:p>
            <a:pPr algn="l"/>
            <a:r>
              <a:rPr lang="en-GB" sz="700" dirty="0"/>
              <a:t>Whether an event is important or not. The impact it has had on people. How it has changed the world</a:t>
            </a:r>
            <a:r>
              <a:rPr lang="en-GB" sz="750" dirty="0"/>
              <a:t>.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1E3EACE-C274-8A46-B06E-8E8610482CE2}"/>
              </a:ext>
            </a:extLst>
          </p:cNvPr>
          <p:cNvSpPr/>
          <p:nvPr/>
        </p:nvSpPr>
        <p:spPr>
          <a:xfrm>
            <a:off x="6865238" y="843982"/>
            <a:ext cx="1098678" cy="674266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00" u="sng" dirty="0"/>
              <a:t>Sources</a:t>
            </a:r>
          </a:p>
          <a:p>
            <a:pPr algn="l"/>
            <a:r>
              <a:rPr lang="en-GB" sz="700" dirty="0"/>
              <a:t>Information that comes from the time studied, or that was produced by someone who was there at the time.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EAB9AFC-9C85-3944-8906-5B2FF62FEE84}"/>
              </a:ext>
            </a:extLst>
          </p:cNvPr>
          <p:cNvSpPr/>
          <p:nvPr/>
        </p:nvSpPr>
        <p:spPr>
          <a:xfrm>
            <a:off x="8048075" y="849719"/>
            <a:ext cx="957726" cy="668531"/>
          </a:xfrm>
          <a:prstGeom prst="roundRect">
            <a:avLst>
              <a:gd name="adj" fmla="val 12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700" u="sng" dirty="0"/>
              <a:t>Interpretations</a:t>
            </a:r>
          </a:p>
          <a:p>
            <a:pPr algn="l"/>
            <a:r>
              <a:rPr lang="en-GB" sz="700" dirty="0"/>
              <a:t>The views of people who were not there at the time but have researched the event.</a:t>
            </a:r>
          </a:p>
        </p:txBody>
      </p:sp>
      <p:graphicFrame>
        <p:nvGraphicFramePr>
          <p:cNvPr id="41" name="Table 41">
            <a:extLst>
              <a:ext uri="{FF2B5EF4-FFF2-40B4-BE49-F238E27FC236}">
                <a16:creationId xmlns:a16="http://schemas.microsoft.com/office/drawing/2014/main" id="{7A3E6670-FE36-A842-9C35-AC37CF89ADF1}"/>
              </a:ext>
            </a:extLst>
          </p:cNvPr>
          <p:cNvGraphicFramePr>
            <a:graphicFrameLocks noGrp="1"/>
          </p:cNvGraphicFramePr>
          <p:nvPr/>
        </p:nvGraphicFramePr>
        <p:xfrm>
          <a:off x="26779" y="1964388"/>
          <a:ext cx="4433078" cy="18508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9336">
                  <a:extLst>
                    <a:ext uri="{9D8B030D-6E8A-4147-A177-3AD203B41FA5}">
                      <a16:colId xmlns:a16="http://schemas.microsoft.com/office/drawing/2014/main" val="4270288541"/>
                    </a:ext>
                  </a:extLst>
                </a:gridCol>
                <a:gridCol w="3833742">
                  <a:extLst>
                    <a:ext uri="{9D8B030D-6E8A-4147-A177-3AD203B41FA5}">
                      <a16:colId xmlns:a16="http://schemas.microsoft.com/office/drawing/2014/main" val="2316335714"/>
                    </a:ext>
                  </a:extLst>
                </a:gridCol>
              </a:tblGrid>
              <a:tr h="332278">
                <a:tc>
                  <a:txBody>
                    <a:bodyPr/>
                    <a:lstStyle/>
                    <a:p>
                      <a:r>
                        <a:rPr lang="en-GB" sz="1400" dirty="0"/>
                        <a:t>      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Make sure you include more than once cause when asked to explain WHY</a:t>
                      </a:r>
                      <a:r>
                        <a:rPr lang="en-US" sz="800" baseline="0" dirty="0"/>
                        <a:t> something happened.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0887094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If</a:t>
                      </a:r>
                      <a:r>
                        <a:rPr lang="en-GB" sz="800" baseline="0" dirty="0"/>
                        <a:t> asked if you AGREE you need to include arguments for why you do agree (SUPPORT the statement) and arguments for why you disagree (CHALLENGE the statement). This called having a BALANCED ARGUMENT.</a:t>
                      </a:r>
                      <a:endParaRPr lang="en-GB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85077499"/>
                  </a:ext>
                </a:extLst>
              </a:tr>
              <a:tr h="41963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Try</a:t>
                      </a:r>
                      <a:r>
                        <a:rPr lang="en-US" sz="800" baseline="0" dirty="0"/>
                        <a:t> to use the PEE structure- make a POINT that answers the question, add DETAILED EVIDENCE (examples) to support your point, and then EXPLAIN how these are linked.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10560513"/>
                  </a:ext>
                </a:extLst>
              </a:tr>
              <a:tr h="332278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b="0" dirty="0"/>
                        <a:t>Include ANALYSIS that measures</a:t>
                      </a:r>
                      <a:r>
                        <a:rPr lang="en-US" sz="800" b="0" baseline="0" dirty="0"/>
                        <a:t> the importance of each reason- are they long/short term? Which impacts more people? Are the reasons/points connected?</a:t>
                      </a:r>
                      <a:endParaRPr lang="en-US" sz="800" b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76395113"/>
                  </a:ext>
                </a:extLst>
              </a:tr>
              <a:tr h="33227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Say which reason is most important,</a:t>
                      </a:r>
                      <a:r>
                        <a:rPr lang="en-US" sz="800" baseline="0" dirty="0"/>
                        <a:t> or whether you agree or disagree with the statement. This can be done as a conclusion.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46325909"/>
                  </a:ext>
                </a:extLst>
              </a:tr>
            </a:tbl>
          </a:graphicData>
        </a:graphic>
      </p:graphicFrame>
      <p:graphicFrame>
        <p:nvGraphicFramePr>
          <p:cNvPr id="45" name="Table 45">
            <a:extLst>
              <a:ext uri="{FF2B5EF4-FFF2-40B4-BE49-F238E27FC236}">
                <a16:creationId xmlns:a16="http://schemas.microsoft.com/office/drawing/2014/main" id="{159DF184-B12F-894D-9960-2F595473E5F2}"/>
              </a:ext>
            </a:extLst>
          </p:cNvPr>
          <p:cNvGraphicFramePr>
            <a:graphicFrameLocks noGrp="1"/>
          </p:cNvGraphicFramePr>
          <p:nvPr/>
        </p:nvGraphicFramePr>
        <p:xfrm>
          <a:off x="25657" y="1677029"/>
          <a:ext cx="4434201" cy="28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4201">
                  <a:extLst>
                    <a:ext uri="{9D8B030D-6E8A-4147-A177-3AD203B41FA5}">
                      <a16:colId xmlns:a16="http://schemas.microsoft.com/office/drawing/2014/main" val="716523775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GB" sz="1400" dirty="0"/>
                        <a:t>EXTENDED WRITING: What do I need to know?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42622532"/>
                  </a:ext>
                </a:extLst>
              </a:tr>
            </a:tbl>
          </a:graphicData>
        </a:graphic>
      </p:graphicFrame>
      <p:graphicFrame>
        <p:nvGraphicFramePr>
          <p:cNvPr id="42" name="Table 45">
            <a:extLst>
              <a:ext uri="{FF2B5EF4-FFF2-40B4-BE49-F238E27FC236}">
                <a16:creationId xmlns:a16="http://schemas.microsoft.com/office/drawing/2014/main" id="{159DF184-B12F-894D-9960-2F595473E5F2}"/>
              </a:ext>
            </a:extLst>
          </p:cNvPr>
          <p:cNvGraphicFramePr>
            <a:graphicFrameLocks noGrp="1"/>
          </p:cNvGraphicFramePr>
          <p:nvPr/>
        </p:nvGraphicFramePr>
        <p:xfrm>
          <a:off x="4709801" y="1683124"/>
          <a:ext cx="4434201" cy="28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4201">
                  <a:extLst>
                    <a:ext uri="{9D8B030D-6E8A-4147-A177-3AD203B41FA5}">
                      <a16:colId xmlns:a16="http://schemas.microsoft.com/office/drawing/2014/main" val="716523775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GB" sz="1400" dirty="0"/>
                        <a:t>USING SOURCES: What do I need to know?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42622532"/>
                  </a:ext>
                </a:extLst>
              </a:tr>
            </a:tbl>
          </a:graphicData>
        </a:graphic>
      </p:graphicFrame>
      <p:graphicFrame>
        <p:nvGraphicFramePr>
          <p:cNvPr id="44" name="Table 45">
            <a:extLst>
              <a:ext uri="{FF2B5EF4-FFF2-40B4-BE49-F238E27FC236}">
                <a16:creationId xmlns:a16="http://schemas.microsoft.com/office/drawing/2014/main" id="{159DF184-B12F-894D-9960-2F595473E5F2}"/>
              </a:ext>
            </a:extLst>
          </p:cNvPr>
          <p:cNvGraphicFramePr>
            <a:graphicFrameLocks noGrp="1"/>
          </p:cNvGraphicFramePr>
          <p:nvPr/>
        </p:nvGraphicFramePr>
        <p:xfrm>
          <a:off x="4709801" y="4811743"/>
          <a:ext cx="4434201" cy="28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4201">
                  <a:extLst>
                    <a:ext uri="{9D8B030D-6E8A-4147-A177-3AD203B41FA5}">
                      <a16:colId xmlns:a16="http://schemas.microsoft.com/office/drawing/2014/main" val="716523775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GB" sz="1400" dirty="0"/>
                        <a:t>USING</a:t>
                      </a:r>
                      <a:r>
                        <a:rPr lang="en-GB" sz="1400" baseline="0" dirty="0"/>
                        <a:t> INTERPRETATIONS</a:t>
                      </a:r>
                      <a:r>
                        <a:rPr lang="en-GB" sz="1400" dirty="0"/>
                        <a:t>: What do I need to know?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42622532"/>
                  </a:ext>
                </a:extLst>
              </a:tr>
            </a:tbl>
          </a:graphicData>
        </a:graphic>
      </p:graphicFrame>
      <p:graphicFrame>
        <p:nvGraphicFramePr>
          <p:cNvPr id="46" name="Table 41">
            <a:extLst>
              <a:ext uri="{FF2B5EF4-FFF2-40B4-BE49-F238E27FC236}">
                <a16:creationId xmlns:a16="http://schemas.microsoft.com/office/drawing/2014/main" id="{7A3E6670-FE36-A842-9C35-AC37CF89ADF1}"/>
              </a:ext>
            </a:extLst>
          </p:cNvPr>
          <p:cNvGraphicFramePr>
            <a:graphicFrameLocks noGrp="1"/>
          </p:cNvGraphicFramePr>
          <p:nvPr/>
        </p:nvGraphicFramePr>
        <p:xfrm>
          <a:off x="4709798" y="1958969"/>
          <a:ext cx="4433078" cy="18655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9336">
                  <a:extLst>
                    <a:ext uri="{9D8B030D-6E8A-4147-A177-3AD203B41FA5}">
                      <a16:colId xmlns:a16="http://schemas.microsoft.com/office/drawing/2014/main" val="4270288541"/>
                    </a:ext>
                  </a:extLst>
                </a:gridCol>
                <a:gridCol w="3833742">
                  <a:extLst>
                    <a:ext uri="{9D8B030D-6E8A-4147-A177-3AD203B41FA5}">
                      <a16:colId xmlns:a16="http://schemas.microsoft.com/office/drawing/2014/main" val="2316335714"/>
                    </a:ext>
                  </a:extLst>
                </a:gridCol>
              </a:tblGrid>
              <a:tr h="332278">
                <a:tc>
                  <a:txBody>
                    <a:bodyPr/>
                    <a:lstStyle/>
                    <a:p>
                      <a:r>
                        <a:rPr lang="en-GB" sz="1400" dirty="0"/>
                        <a:t>      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Inferences- to make an inference you need to state what you can</a:t>
                      </a:r>
                      <a:r>
                        <a:rPr lang="en-US" sz="800" baseline="0" dirty="0"/>
                        <a:t> learn, or work out from a source. Make sure you take note of the focus of the question!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0887094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Utility- when looking at how USEFUL a source is, you first</a:t>
                      </a:r>
                      <a:r>
                        <a:rPr lang="en-GB" sz="800" baseline="0" dirty="0"/>
                        <a:t> must state what information the source gives you about the topic in the question. This is the </a:t>
                      </a:r>
                      <a:r>
                        <a:rPr lang="en-GB" sz="800" b="1" baseline="0" dirty="0">
                          <a:solidFill>
                            <a:srgbClr val="C00000"/>
                          </a:solidFill>
                        </a:rPr>
                        <a:t>CONTENT</a:t>
                      </a:r>
                      <a:r>
                        <a:rPr lang="en-GB" sz="800" baseline="0" dirty="0"/>
                        <a:t> of he source. Does the source SUPPORT or CHALLENGE your own knowledge?</a:t>
                      </a:r>
                      <a:endParaRPr lang="en-GB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85077499"/>
                  </a:ext>
                </a:extLst>
              </a:tr>
              <a:tr h="42305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Utility- You next need to look at the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PROVENANCE</a:t>
                      </a:r>
                      <a:r>
                        <a:rPr lang="en-US" sz="800" dirty="0"/>
                        <a:t> of the source. This means looking at who wrote the source, when it was written, what</a:t>
                      </a:r>
                      <a:r>
                        <a:rPr lang="en-US" sz="800" baseline="0" dirty="0"/>
                        <a:t> type of source it is and why it might have been produced. Do these things make the source RELIABLE?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10560513"/>
                  </a:ext>
                </a:extLst>
              </a:tr>
              <a:tr h="332278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b="0" dirty="0"/>
                        <a:t>If answering a “how useful” question you need to make a judgement- How useful</a:t>
                      </a:r>
                      <a:r>
                        <a:rPr lang="en-US" sz="800" b="0" baseline="0" dirty="0"/>
                        <a:t> is it? Extremely? Quite? Not very? Not at all? You can do this in a CONCLUSION</a:t>
                      </a:r>
                      <a:endParaRPr lang="en-US" sz="800" b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76395113"/>
                  </a:ext>
                </a:extLst>
              </a:tr>
              <a:tr h="33227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Whenever you use written sources</a:t>
                      </a:r>
                      <a:r>
                        <a:rPr lang="en-US" sz="800" baseline="0" dirty="0"/>
                        <a:t> you must QUOTE from the source, if using a picture source you must mention something you can SEE in the picture.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46325909"/>
                  </a:ext>
                </a:extLst>
              </a:tr>
            </a:tbl>
          </a:graphicData>
        </a:graphic>
      </p:graphicFrame>
      <p:graphicFrame>
        <p:nvGraphicFramePr>
          <p:cNvPr id="47" name="Table 41">
            <a:extLst>
              <a:ext uri="{FF2B5EF4-FFF2-40B4-BE49-F238E27FC236}">
                <a16:creationId xmlns:a16="http://schemas.microsoft.com/office/drawing/2014/main" id="{7A3E6670-FE36-A842-9C35-AC37CF89ADF1}"/>
              </a:ext>
            </a:extLst>
          </p:cNvPr>
          <p:cNvGraphicFramePr>
            <a:graphicFrameLocks noGrp="1"/>
          </p:cNvGraphicFramePr>
          <p:nvPr/>
        </p:nvGraphicFramePr>
        <p:xfrm>
          <a:off x="4710922" y="5093685"/>
          <a:ext cx="4433078" cy="17535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9336">
                  <a:extLst>
                    <a:ext uri="{9D8B030D-6E8A-4147-A177-3AD203B41FA5}">
                      <a16:colId xmlns:a16="http://schemas.microsoft.com/office/drawing/2014/main" val="4270288541"/>
                    </a:ext>
                  </a:extLst>
                </a:gridCol>
                <a:gridCol w="3833742">
                  <a:extLst>
                    <a:ext uri="{9D8B030D-6E8A-4147-A177-3AD203B41FA5}">
                      <a16:colId xmlns:a16="http://schemas.microsoft.com/office/drawing/2014/main" val="2316335714"/>
                    </a:ext>
                  </a:extLst>
                </a:gridCol>
              </a:tblGrid>
              <a:tr h="332278">
                <a:tc>
                  <a:txBody>
                    <a:bodyPr/>
                    <a:lstStyle/>
                    <a:p>
                      <a:r>
                        <a:rPr lang="en-GB" sz="1400" dirty="0"/>
                        <a:t>      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When</a:t>
                      </a:r>
                      <a:r>
                        <a:rPr lang="en-US" sz="800" baseline="0" dirty="0"/>
                        <a:t> looking at the similarities or differences between interpretations make sure you mention the point of view given in BOTH interpretations.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0887094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If you are asked to suggest reasons WHY the interpretations have different views think about whether they</a:t>
                      </a:r>
                      <a:r>
                        <a:rPr lang="en-GB" sz="800" baseline="0" dirty="0"/>
                        <a:t> FOCUS on different things, or whether one is POSITIVE and the other NEGATIVE, might the authors have done different RESEARCH?</a:t>
                      </a:r>
                      <a:endParaRPr lang="en-GB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85077499"/>
                  </a:ext>
                </a:extLst>
              </a:tr>
              <a:tr h="32241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To decide how far you AGREE with an interpretation, use your own knowledge- does this SUPPORT or</a:t>
                      </a:r>
                      <a:r>
                        <a:rPr lang="en-US" sz="800" baseline="0" dirty="0"/>
                        <a:t> CHALLENGE the view given in the interpretation?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10560513"/>
                  </a:ext>
                </a:extLst>
              </a:tr>
              <a:tr h="332278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b="0" dirty="0"/>
                        <a:t>You can also use</a:t>
                      </a:r>
                      <a:r>
                        <a:rPr lang="en-US" sz="800" b="0" baseline="0" dirty="0"/>
                        <a:t> sources to help you decide whether an interpretation is VALID- do the sources support or challenge the view in the interpretation? Are the sources RELIABLE?</a:t>
                      </a:r>
                      <a:endParaRPr lang="en-US" sz="800" b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76395113"/>
                  </a:ext>
                </a:extLst>
              </a:tr>
              <a:tr h="33227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Remember to always include</a:t>
                      </a:r>
                      <a:r>
                        <a:rPr lang="en-US" sz="800" baseline="0" dirty="0"/>
                        <a:t> QUOTES from the interpretations, and include a JUDGEMENT in the conclusion- do you agree?</a:t>
                      </a:r>
                      <a:endParaRPr lang="en-US" sz="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46325909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1341" y="4292718"/>
          <a:ext cx="4431318" cy="2554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106">
                  <a:extLst>
                    <a:ext uri="{9D8B030D-6E8A-4147-A177-3AD203B41FA5}">
                      <a16:colId xmlns:a16="http://schemas.microsoft.com/office/drawing/2014/main" val="2404179905"/>
                    </a:ext>
                  </a:extLst>
                </a:gridCol>
                <a:gridCol w="1477106">
                  <a:extLst>
                    <a:ext uri="{9D8B030D-6E8A-4147-A177-3AD203B41FA5}">
                      <a16:colId xmlns:a16="http://schemas.microsoft.com/office/drawing/2014/main" val="3650210167"/>
                    </a:ext>
                  </a:extLst>
                </a:gridCol>
                <a:gridCol w="1477106">
                  <a:extLst>
                    <a:ext uri="{9D8B030D-6E8A-4147-A177-3AD203B41FA5}">
                      <a16:colId xmlns:a16="http://schemas.microsoft.com/office/drawing/2014/main" val="1942990467"/>
                    </a:ext>
                  </a:extLst>
                </a:gridCol>
              </a:tblGrid>
              <a:tr h="246624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To show importance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To agree/disagree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Linking 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0962227"/>
                  </a:ext>
                </a:extLst>
              </a:tr>
              <a:tr h="369937"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The primary reason…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The evidence supports the view that…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This meant that…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281417"/>
                  </a:ext>
                </a:extLst>
              </a:tr>
              <a:tr h="369937"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The most significant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</a:rPr>
                        <a:t> cause…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This view is convincing because…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The impact of this was…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292326"/>
                  </a:ext>
                </a:extLst>
              </a:tr>
              <a:tr h="256295"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A crucial role was played by…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One reason to agree is…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In addition to this…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435391"/>
                  </a:ext>
                </a:extLst>
              </a:tr>
              <a:tr h="231210"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Of lesser importance was…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An alternative view is…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This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</a:rPr>
                        <a:t> acted as a catalyst for…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0845959"/>
                  </a:ext>
                </a:extLst>
              </a:tr>
              <a:tr h="231210"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A key factor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</a:rPr>
                        <a:t> was…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A less supported view is…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This led to…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4822914"/>
                  </a:ext>
                </a:extLst>
              </a:tr>
              <a:tr h="369937"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The fundamental cause…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A less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</a:rPr>
                        <a:t> convincing argument is…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An immediate consequence was…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9477171"/>
                  </a:ext>
                </a:extLst>
              </a:tr>
              <a:tr h="369937"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A less significant reason…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It is clear that…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</a:rPr>
                        <a:t> term this was significant because…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2499988"/>
                  </a:ext>
                </a:extLst>
              </a:tr>
            </a:tbl>
          </a:graphicData>
        </a:graphic>
      </p:graphicFrame>
      <p:graphicFrame>
        <p:nvGraphicFramePr>
          <p:cNvPr id="50" name="Table 45">
            <a:extLst>
              <a:ext uri="{FF2B5EF4-FFF2-40B4-BE49-F238E27FC236}">
                <a16:creationId xmlns:a16="http://schemas.microsoft.com/office/drawing/2014/main" id="{159DF184-B12F-894D-9960-2F595473E5F2}"/>
              </a:ext>
            </a:extLst>
          </p:cNvPr>
          <p:cNvGraphicFramePr>
            <a:graphicFrameLocks noGrp="1"/>
          </p:cNvGraphicFramePr>
          <p:nvPr/>
        </p:nvGraphicFramePr>
        <p:xfrm>
          <a:off x="18460" y="4010778"/>
          <a:ext cx="4434201" cy="28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4201">
                  <a:extLst>
                    <a:ext uri="{9D8B030D-6E8A-4147-A177-3AD203B41FA5}">
                      <a16:colId xmlns:a16="http://schemas.microsoft.com/office/drawing/2014/main" val="716523775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GB" sz="1400" dirty="0"/>
                        <a:t>Suggested Vocabulary: What do I need to know?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42622532"/>
                  </a:ext>
                </a:extLst>
              </a:tr>
            </a:tbl>
          </a:graphicData>
        </a:graphic>
      </p:graphicFrame>
      <p:pic>
        <p:nvPicPr>
          <p:cNvPr id="6" name="Picture 2" descr="trench warfare | Definition, History, &amp; Facts | Britanni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8852" y="3859658"/>
            <a:ext cx="1293645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Wives of Henry VIII - Wikipedi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09" t="38190" b="4218"/>
          <a:stretch/>
        </p:blipFill>
        <p:spPr bwMode="auto">
          <a:xfrm>
            <a:off x="6353765" y="3859658"/>
            <a:ext cx="1145144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Black Death | Definition, Cause, Symptoms, Effects, Death Toll, &amp; Facts |  Britannica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3"/>
          <a:stretch/>
        </p:blipFill>
        <p:spPr bwMode="auto">
          <a:xfrm>
            <a:off x="4819173" y="3876503"/>
            <a:ext cx="1272983" cy="891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cales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16" y="2307107"/>
            <a:ext cx="375424" cy="37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ile:Magnifying glass icon.svg - Wikimedia Common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50" y="2786128"/>
            <a:ext cx="317789" cy="31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Black 2 icon - Free black numbers icon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51" y="1986996"/>
            <a:ext cx="297504" cy="297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People icon"/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58" y="3104280"/>
            <a:ext cx="390436" cy="3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numbers, number, One, study, Blue ico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20" y="3494716"/>
            <a:ext cx="317084" cy="2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book 16 ic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07" y="1973726"/>
            <a:ext cx="301059" cy="301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question, Doubts, Doubt, people, Businessman, Man, Startup Icons, mark, Questions Ico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07" y="2325378"/>
            <a:ext cx="350191" cy="350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Checkmark, safety, shield, tick, trust icon - Download on Iconfinder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543" y="2743128"/>
            <a:ext cx="396918" cy="39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Double Quote Icon - Design  Development Icons in SVG and PNG 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666" y="3530059"/>
            <a:ext cx="265540" cy="265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Judge conclusion black icon concept Royalty Free Vector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9" t="14621" r="10521" b="23075"/>
          <a:stretch/>
        </p:blipFill>
        <p:spPr bwMode="auto">
          <a:xfrm>
            <a:off x="4830908" y="3167393"/>
            <a:ext cx="345056" cy="303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6" descr="Judge conclusion black icon concept Royalty Free Vector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9" t="14621" r="10521" b="23075"/>
          <a:stretch/>
        </p:blipFill>
        <p:spPr bwMode="auto">
          <a:xfrm>
            <a:off x="4819173" y="6519606"/>
            <a:ext cx="345056" cy="303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scales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338" y="5136224"/>
            <a:ext cx="273007" cy="273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Negative or positive tool Free Ic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279" y="5503384"/>
            <a:ext cx="389819" cy="3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0" descr="question, Doubts, Doubt, people, Businessman, Man, Startup Icons, mark, Questions Icon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666" y="6202258"/>
            <a:ext cx="292793" cy="292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scales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073" y="5855078"/>
            <a:ext cx="349977" cy="308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48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3f2f100-f848-442f-ba95-a3817965427d" xsi:nil="true"/>
    <lcf76f155ced4ddcb4097134ff3c332f xmlns="716e1675-06dd-40d6-8963-57111c32405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CF294D12CB154DB7A88959C3ECB7AC" ma:contentTypeVersion="17" ma:contentTypeDescription="Create a new document." ma:contentTypeScope="" ma:versionID="aa5be5f1f5f000313450de848e769496">
  <xsd:schema xmlns:xsd="http://www.w3.org/2001/XMLSchema" xmlns:xs="http://www.w3.org/2001/XMLSchema" xmlns:p="http://schemas.microsoft.com/office/2006/metadata/properties" xmlns:ns2="716e1675-06dd-40d6-8963-57111c324057" xmlns:ns3="83f2f100-f848-442f-ba95-a3817965427d" targetNamespace="http://schemas.microsoft.com/office/2006/metadata/properties" ma:root="true" ma:fieldsID="96398589564bf9e72cfc7bfaaf3027a9" ns2:_="" ns3:_="">
    <xsd:import namespace="716e1675-06dd-40d6-8963-57111c324057"/>
    <xsd:import namespace="83f2f100-f848-442f-ba95-a381796542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6e1675-06dd-40d6-8963-57111c3240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5a38eb6-f7f9-4cd2-a103-8474662720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f2f100-f848-442f-ba95-a3817965427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ce6e40e8-d56e-4c0f-8b5a-e639be9ce3f0}" ma:internalName="TaxCatchAll" ma:showField="CatchAllData" ma:web="83f2f100-f848-442f-ba95-a381796542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7B8CC6-0E6C-4697-A7FF-28D3A54D0547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83f2f100-f848-442f-ba95-a3817965427d"/>
    <ds:schemaRef ds:uri="http://purl.org/dc/dcmitype/"/>
    <ds:schemaRef ds:uri="716e1675-06dd-40d6-8963-57111c324057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AD68A90-2110-458E-9173-921FD50FB2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D63C22-ED55-4BC4-B4FC-DA961A0C30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6e1675-06dd-40d6-8963-57111c324057"/>
    <ds:schemaRef ds:uri="83f2f100-f848-442f-ba95-a381796542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1434</Words>
  <Application>Microsoft Office PowerPoint</Application>
  <PresentationFormat>On-screen Show (4:3)</PresentationFormat>
  <Paragraphs>142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Long</dc:creator>
  <cp:lastModifiedBy>Chris Mooney</cp:lastModifiedBy>
  <cp:revision>132</cp:revision>
  <dcterms:created xsi:type="dcterms:W3CDTF">2020-09-01T18:36:16Z</dcterms:created>
  <dcterms:modified xsi:type="dcterms:W3CDTF">2024-11-06T20:20:34Z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0x0101005FCF294D12CB154DB7A88959C3ECB7AC</vt:lpwstr>
  </property>
  <property fmtid="{D5CDD505-2E9C-101B-9397-08002B2CF9AE}" pid="3" name="MediaServiceImageTags">
    <vt:lpwstr/>
  </property>
</Properties>
</file>