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91" r:id="rId3"/>
    <p:sldId id="259" r:id="rId4"/>
    <p:sldId id="258" r:id="rId5"/>
    <p:sldId id="289" r:id="rId6"/>
    <p:sldId id="288" r:id="rId7"/>
    <p:sldId id="287" r:id="rId8"/>
    <p:sldId id="274" r:id="rId9"/>
    <p:sldId id="282" r:id="rId10"/>
    <p:sldId id="261" r:id="rId11"/>
    <p:sldId id="286" r:id="rId12"/>
    <p:sldId id="263" r:id="rId13"/>
    <p:sldId id="264" r:id="rId14"/>
    <p:sldId id="265" r:id="rId15"/>
    <p:sldId id="296" r:id="rId16"/>
    <p:sldId id="298" r:id="rId17"/>
    <p:sldId id="293" r:id="rId1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C06CA2"/>
    <a:srgbClr val="2DA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87" autoAdjust="0"/>
    <p:restoredTop sz="94660"/>
  </p:normalViewPr>
  <p:slideViewPr>
    <p:cSldViewPr snapToGrid="0" showGuides="1">
      <p:cViewPr varScale="1">
        <p:scale>
          <a:sx n="59" d="100"/>
          <a:sy n="59" d="100"/>
        </p:scale>
        <p:origin x="1740" y="84"/>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9FC0-8CFC-4BCF-B6EE-8F47DECB1E05}" type="datetimeFigureOut">
              <a:rPr lang="en-GB" smtClean="0"/>
              <a:t>28/04/2020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28/04/2020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https://www.who.int/influenza/resources/documents/pandemic_phase_descriptions_and_action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476750"/>
            <a:ext cx="6353855" cy="1007481"/>
          </a:xfrm>
        </p:spPr>
        <p:txBody>
          <a:bodyPr/>
          <a:lstStyle/>
          <a:p>
            <a:pPr algn="ctr"/>
            <a:r>
              <a:rPr lang="en-GB" b="1" dirty="0"/>
              <a:t>Level 3 BTEC Extended Certificate</a:t>
            </a:r>
            <a:br>
              <a:rPr lang="en-GB" b="1" dirty="0"/>
            </a:br>
            <a:r>
              <a:rPr lang="en-GB" b="1" dirty="0"/>
              <a:t>Health and Social Care</a:t>
            </a:r>
          </a:p>
        </p:txBody>
      </p:sp>
      <p:sp>
        <p:nvSpPr>
          <p:cNvPr id="15" name="Title 1"/>
          <p:cNvSpPr txBox="1">
            <a:spLocks/>
          </p:cNvSpPr>
          <p:nvPr/>
        </p:nvSpPr>
        <p:spPr>
          <a:xfrm>
            <a:off x="252072" y="8515650"/>
            <a:ext cx="6353855" cy="1007481"/>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dirty="0"/>
              <a:t>Passport to Sixth Form </a:t>
            </a:r>
          </a:p>
          <a:p>
            <a:pPr algn="ctr"/>
            <a:r>
              <a:rPr lang="en-GB" dirty="0"/>
              <a:t>Name: ________________________</a:t>
            </a:r>
          </a:p>
        </p:txBody>
      </p:sp>
      <p:pic>
        <p:nvPicPr>
          <p:cNvPr id="4098" name="Picture 2" descr="BTEC National Level 3 Health and Social Care 3rd Edition (BTEC ...">
            <a:extLst>
              <a:ext uri="{FF2B5EF4-FFF2-40B4-BE49-F238E27FC236}">
                <a16:creationId xmlns:a16="http://schemas.microsoft.com/office/drawing/2014/main" id="{25CCD676-FEE9-4305-B775-2B0F1903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771650"/>
            <a:ext cx="5353050" cy="674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spTree>
    <p:extLst>
      <p:ext uri="{BB962C8B-B14F-4D97-AF65-F5344CB8AC3E}">
        <p14:creationId xmlns:p14="http://schemas.microsoft.com/office/powerpoint/2010/main" val="3810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3EA4C7-375E-463E-8179-A436DD729646}"/>
              </a:ext>
            </a:extLst>
          </p:cNvPr>
          <p:cNvSpPr/>
          <p:nvPr/>
        </p:nvSpPr>
        <p:spPr>
          <a:xfrm>
            <a:off x="195369" y="407709"/>
            <a:ext cx="6599884" cy="265457"/>
          </a:xfrm>
          <a:prstGeom prst="rect">
            <a:avLst/>
          </a:prstGeom>
        </p:spPr>
        <p:txBody>
          <a:bodyPr wrap="none">
            <a:spAutoFit/>
          </a:bodyPr>
          <a:lstStyle/>
          <a:p>
            <a:r>
              <a:rPr lang="en-GB" sz="1125" dirty="0">
                <a:solidFill>
                  <a:schemeClr val="accent1"/>
                </a:solidFill>
                <a:latin typeface="Century Gothic" panose="020B0502020202020204" pitchFamily="34" charset="0"/>
              </a:rPr>
              <a:t>Research a list of Health and Social Care jobs/ medical terms for each letter of the alphabet</a:t>
            </a:r>
          </a:p>
        </p:txBody>
      </p:sp>
      <p:pic>
        <p:nvPicPr>
          <p:cNvPr id="4" name="Picture 3">
            <a:extLst>
              <a:ext uri="{FF2B5EF4-FFF2-40B4-BE49-F238E27FC236}">
                <a16:creationId xmlns:a16="http://schemas.microsoft.com/office/drawing/2014/main" id="{788E94BD-AE6C-498D-8D68-4E81BD8A5C91}"/>
              </a:ext>
            </a:extLst>
          </p:cNvPr>
          <p:cNvPicPr>
            <a:picLocks noChangeAspect="1"/>
          </p:cNvPicPr>
          <p:nvPr/>
        </p:nvPicPr>
        <p:blipFill rotWithShape="1">
          <a:blip r:embed="rId2"/>
          <a:srcRect b="4216"/>
          <a:stretch/>
        </p:blipFill>
        <p:spPr>
          <a:xfrm>
            <a:off x="1170139" y="783931"/>
            <a:ext cx="4477401" cy="3002059"/>
          </a:xfrm>
          <a:prstGeom prst="rect">
            <a:avLst/>
          </a:prstGeom>
        </p:spPr>
      </p:pic>
      <p:pic>
        <p:nvPicPr>
          <p:cNvPr id="5" name="Picture 4">
            <a:extLst>
              <a:ext uri="{FF2B5EF4-FFF2-40B4-BE49-F238E27FC236}">
                <a16:creationId xmlns:a16="http://schemas.microsoft.com/office/drawing/2014/main" id="{4BE99DC2-FDD2-444A-A39A-14EF01EEC98D}"/>
              </a:ext>
            </a:extLst>
          </p:cNvPr>
          <p:cNvPicPr>
            <a:picLocks noChangeAspect="1"/>
          </p:cNvPicPr>
          <p:nvPr/>
        </p:nvPicPr>
        <p:blipFill>
          <a:blip r:embed="rId3"/>
          <a:stretch>
            <a:fillRect/>
          </a:stretch>
        </p:blipFill>
        <p:spPr>
          <a:xfrm rot="500782">
            <a:off x="5566826" y="871537"/>
            <a:ext cx="1207352" cy="1243013"/>
          </a:xfrm>
          <a:prstGeom prst="rect">
            <a:avLst/>
          </a:prstGeom>
        </p:spPr>
      </p:pic>
      <p:pic>
        <p:nvPicPr>
          <p:cNvPr id="6" name="Picture 5">
            <a:extLst>
              <a:ext uri="{FF2B5EF4-FFF2-40B4-BE49-F238E27FC236}">
                <a16:creationId xmlns:a16="http://schemas.microsoft.com/office/drawing/2014/main" id="{36F84E4D-A090-43AC-81B4-51135C3838B0}"/>
              </a:ext>
            </a:extLst>
          </p:cNvPr>
          <p:cNvPicPr>
            <a:picLocks noChangeAspect="1"/>
          </p:cNvPicPr>
          <p:nvPr/>
        </p:nvPicPr>
        <p:blipFill rotWithShape="1">
          <a:blip r:embed="rId4"/>
          <a:srcRect l="42915"/>
          <a:stretch/>
        </p:blipFill>
        <p:spPr>
          <a:xfrm rot="21286979">
            <a:off x="5483179" y="2072663"/>
            <a:ext cx="1239564" cy="1546777"/>
          </a:xfrm>
          <a:prstGeom prst="rect">
            <a:avLst/>
          </a:prstGeom>
        </p:spPr>
      </p:pic>
      <p:pic>
        <p:nvPicPr>
          <p:cNvPr id="7" name="Picture 6">
            <a:extLst>
              <a:ext uri="{FF2B5EF4-FFF2-40B4-BE49-F238E27FC236}">
                <a16:creationId xmlns:a16="http://schemas.microsoft.com/office/drawing/2014/main" id="{A0DF70E8-66B1-4335-A5D7-4EB22F55EE72}"/>
              </a:ext>
            </a:extLst>
          </p:cNvPr>
          <p:cNvPicPr>
            <a:picLocks noChangeAspect="1"/>
          </p:cNvPicPr>
          <p:nvPr/>
        </p:nvPicPr>
        <p:blipFill rotWithShape="1">
          <a:blip r:embed="rId5"/>
          <a:srcRect t="6357" r="2741" b="6522"/>
          <a:stretch/>
        </p:blipFill>
        <p:spPr>
          <a:xfrm rot="21196387">
            <a:off x="116294" y="772110"/>
            <a:ext cx="1202014" cy="1441868"/>
          </a:xfrm>
          <a:prstGeom prst="rect">
            <a:avLst/>
          </a:prstGeom>
        </p:spPr>
      </p:pic>
      <p:pic>
        <p:nvPicPr>
          <p:cNvPr id="8" name="Picture 7">
            <a:extLst>
              <a:ext uri="{FF2B5EF4-FFF2-40B4-BE49-F238E27FC236}">
                <a16:creationId xmlns:a16="http://schemas.microsoft.com/office/drawing/2014/main" id="{572621B6-1399-4032-96E1-792C2E1E8F93}"/>
              </a:ext>
            </a:extLst>
          </p:cNvPr>
          <p:cNvPicPr>
            <a:picLocks noChangeAspect="1"/>
          </p:cNvPicPr>
          <p:nvPr/>
        </p:nvPicPr>
        <p:blipFill rotWithShape="1">
          <a:blip r:embed="rId6"/>
          <a:srcRect l="26768" r="25976"/>
          <a:stretch/>
        </p:blipFill>
        <p:spPr>
          <a:xfrm rot="21055313">
            <a:off x="194686" y="2275512"/>
            <a:ext cx="1094088" cy="1433140"/>
          </a:xfrm>
          <a:prstGeom prst="rect">
            <a:avLst/>
          </a:prstGeom>
        </p:spPr>
      </p:pic>
      <p:pic>
        <p:nvPicPr>
          <p:cNvPr id="9" name="Picture 8">
            <a:extLst>
              <a:ext uri="{FF2B5EF4-FFF2-40B4-BE49-F238E27FC236}">
                <a16:creationId xmlns:a16="http://schemas.microsoft.com/office/drawing/2014/main" id="{635B4501-FC0F-49CB-A1B6-FD5FF2F089E2}"/>
              </a:ext>
            </a:extLst>
          </p:cNvPr>
          <p:cNvPicPr>
            <a:picLocks noChangeAspect="1"/>
          </p:cNvPicPr>
          <p:nvPr/>
        </p:nvPicPr>
        <p:blipFill>
          <a:blip r:embed="rId7"/>
          <a:stretch>
            <a:fillRect/>
          </a:stretch>
        </p:blipFill>
        <p:spPr>
          <a:xfrm>
            <a:off x="80100" y="245583"/>
            <a:ext cx="6721423" cy="3737934"/>
          </a:xfrm>
          <a:prstGeom prst="rect">
            <a:avLst/>
          </a:prstGeom>
        </p:spPr>
      </p:pic>
      <p:sp>
        <p:nvSpPr>
          <p:cNvPr id="2" name="TextBox 1">
            <a:extLst>
              <a:ext uri="{FF2B5EF4-FFF2-40B4-BE49-F238E27FC236}">
                <a16:creationId xmlns:a16="http://schemas.microsoft.com/office/drawing/2014/main" id="{E5BCED7E-6F4A-4A80-84FD-60129E5CA76C}"/>
              </a:ext>
            </a:extLst>
          </p:cNvPr>
          <p:cNvSpPr txBox="1"/>
          <p:nvPr/>
        </p:nvSpPr>
        <p:spPr>
          <a:xfrm>
            <a:off x="195369" y="4145643"/>
            <a:ext cx="6376881" cy="5693866"/>
          </a:xfrm>
          <a:prstGeom prst="rect">
            <a:avLst/>
          </a:prstGeom>
          <a:noFill/>
        </p:spPr>
        <p:txBody>
          <a:bodyPr wrap="square" numCol="2" rtlCol="0">
            <a:spAutoFit/>
          </a:bodyPr>
          <a:lstStyle/>
          <a:p>
            <a:r>
              <a:rPr lang="en-GB" sz="2800" b="1" dirty="0"/>
              <a:t>A</a:t>
            </a:r>
          </a:p>
          <a:p>
            <a:r>
              <a:rPr lang="en-GB" sz="2800" b="1" dirty="0"/>
              <a:t>B</a:t>
            </a:r>
          </a:p>
          <a:p>
            <a:r>
              <a:rPr lang="en-GB" sz="2800" b="1" dirty="0"/>
              <a:t>C</a:t>
            </a:r>
          </a:p>
          <a:p>
            <a:r>
              <a:rPr lang="en-GB" sz="2800" b="1" dirty="0"/>
              <a:t>D</a:t>
            </a:r>
          </a:p>
          <a:p>
            <a:r>
              <a:rPr lang="en-GB" sz="2800" b="1" dirty="0"/>
              <a:t>E</a:t>
            </a:r>
          </a:p>
          <a:p>
            <a:r>
              <a:rPr lang="en-GB" sz="2800" b="1" dirty="0"/>
              <a:t>F</a:t>
            </a:r>
          </a:p>
          <a:p>
            <a:r>
              <a:rPr lang="en-GB" sz="2800" b="1" dirty="0"/>
              <a:t>G</a:t>
            </a:r>
          </a:p>
          <a:p>
            <a:r>
              <a:rPr lang="en-GB" sz="2800" b="1" dirty="0"/>
              <a:t>H</a:t>
            </a:r>
          </a:p>
          <a:p>
            <a:r>
              <a:rPr lang="en-GB" sz="2800" b="1" dirty="0"/>
              <a:t>I</a:t>
            </a:r>
          </a:p>
          <a:p>
            <a:r>
              <a:rPr lang="en-GB" sz="2800" b="1" dirty="0"/>
              <a:t>J</a:t>
            </a:r>
          </a:p>
          <a:p>
            <a:r>
              <a:rPr lang="en-GB" sz="2800" b="1" dirty="0"/>
              <a:t>K</a:t>
            </a:r>
          </a:p>
          <a:p>
            <a:r>
              <a:rPr lang="en-GB" sz="2800" b="1" dirty="0"/>
              <a:t>L</a:t>
            </a:r>
          </a:p>
          <a:p>
            <a:r>
              <a:rPr lang="en-GB" sz="2800" b="1" dirty="0"/>
              <a:t>M</a:t>
            </a:r>
          </a:p>
          <a:p>
            <a:r>
              <a:rPr lang="en-GB" sz="2800" b="1" dirty="0"/>
              <a:t>N</a:t>
            </a:r>
          </a:p>
          <a:p>
            <a:r>
              <a:rPr lang="en-GB" sz="2800" b="1" dirty="0"/>
              <a:t>O</a:t>
            </a:r>
          </a:p>
          <a:p>
            <a:r>
              <a:rPr lang="en-GB" sz="2800" b="1" dirty="0"/>
              <a:t>P</a:t>
            </a:r>
          </a:p>
          <a:p>
            <a:r>
              <a:rPr lang="en-GB" sz="2800" b="1" dirty="0"/>
              <a:t>Q</a:t>
            </a:r>
          </a:p>
          <a:p>
            <a:r>
              <a:rPr lang="en-GB" sz="2800" b="1" dirty="0"/>
              <a:t>R</a:t>
            </a:r>
          </a:p>
          <a:p>
            <a:r>
              <a:rPr lang="en-GB" sz="2800" b="1" dirty="0"/>
              <a:t>S</a:t>
            </a:r>
          </a:p>
          <a:p>
            <a:r>
              <a:rPr lang="en-GB" sz="2800" b="1" dirty="0"/>
              <a:t>T</a:t>
            </a:r>
          </a:p>
          <a:p>
            <a:r>
              <a:rPr lang="en-GB" sz="2800" b="1" dirty="0"/>
              <a:t>U</a:t>
            </a:r>
          </a:p>
          <a:p>
            <a:r>
              <a:rPr lang="en-GB" sz="2800" b="1" dirty="0"/>
              <a:t>V</a:t>
            </a:r>
          </a:p>
          <a:p>
            <a:r>
              <a:rPr lang="en-GB" sz="2800" b="1" dirty="0"/>
              <a:t>W</a:t>
            </a:r>
          </a:p>
          <a:p>
            <a:r>
              <a:rPr lang="en-GB" sz="2800" b="1" dirty="0"/>
              <a:t>X</a:t>
            </a:r>
          </a:p>
          <a:p>
            <a:r>
              <a:rPr lang="en-GB" sz="2800" b="1" dirty="0"/>
              <a:t>Y</a:t>
            </a:r>
          </a:p>
          <a:p>
            <a:r>
              <a:rPr lang="en-GB" sz="2800" b="1" dirty="0"/>
              <a:t>Z</a:t>
            </a:r>
          </a:p>
        </p:txBody>
      </p:sp>
      <p:sp>
        <p:nvSpPr>
          <p:cNvPr id="10" name="Slide Number Placeholder 9">
            <a:extLst>
              <a:ext uri="{FF2B5EF4-FFF2-40B4-BE49-F238E27FC236}">
                <a16:creationId xmlns:a16="http://schemas.microsoft.com/office/drawing/2014/main" id="{72D47329-51B3-4F4B-A868-7F2CC0B8AADD}"/>
              </a:ext>
            </a:extLst>
          </p:cNvPr>
          <p:cNvSpPr>
            <a:spLocks noGrp="1"/>
          </p:cNvSpPr>
          <p:nvPr>
            <p:ph type="sldNum" sz="quarter" idx="12"/>
          </p:nvPr>
        </p:nvSpPr>
        <p:spPr/>
        <p:txBody>
          <a:bodyPr/>
          <a:lstStyle/>
          <a:p>
            <a:fld id="{42197ACC-EB3C-4466-A41B-F6CC006DF8B4}" type="slidenum">
              <a:rPr lang="en-GB" smtClean="0"/>
              <a:t>10</a:t>
            </a:fld>
            <a:endParaRPr lang="en-GB"/>
          </a:p>
        </p:txBody>
      </p:sp>
    </p:spTree>
    <p:extLst>
      <p:ext uri="{BB962C8B-B14F-4D97-AF65-F5344CB8AC3E}">
        <p14:creationId xmlns:p14="http://schemas.microsoft.com/office/powerpoint/2010/main" val="243107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595260-552B-4810-BC7C-84A7ADA885FF}"/>
              </a:ext>
            </a:extLst>
          </p:cNvPr>
          <p:cNvPicPr>
            <a:picLocks noChangeAspect="1"/>
          </p:cNvPicPr>
          <p:nvPr/>
        </p:nvPicPr>
        <p:blipFill>
          <a:blip r:embed="rId2"/>
          <a:stretch>
            <a:fillRect/>
          </a:stretch>
        </p:blipFill>
        <p:spPr>
          <a:xfrm>
            <a:off x="68429" y="502662"/>
            <a:ext cx="6721131" cy="6107688"/>
          </a:xfrm>
          <a:prstGeom prst="rect">
            <a:avLst/>
          </a:prstGeom>
          <a:noFill/>
        </p:spPr>
      </p:pic>
      <p:sp>
        <p:nvSpPr>
          <p:cNvPr id="3" name="TextBox 2">
            <a:extLst>
              <a:ext uri="{FF2B5EF4-FFF2-40B4-BE49-F238E27FC236}">
                <a16:creationId xmlns:a16="http://schemas.microsoft.com/office/drawing/2014/main" id="{C9F89680-1F5A-4CAB-92E1-1B25AC858657}"/>
              </a:ext>
            </a:extLst>
          </p:cNvPr>
          <p:cNvSpPr txBox="1"/>
          <p:nvPr/>
        </p:nvSpPr>
        <p:spPr>
          <a:xfrm>
            <a:off x="2455809" y="733327"/>
            <a:ext cx="1946367" cy="403957"/>
          </a:xfrm>
          <a:prstGeom prst="rect">
            <a:avLst/>
          </a:prstGeom>
          <a:noFill/>
        </p:spPr>
        <p:txBody>
          <a:bodyPr wrap="none" rtlCol="0">
            <a:spAutoFit/>
          </a:bodyPr>
          <a:lstStyle/>
          <a:p>
            <a:r>
              <a:rPr lang="en-GB" sz="2025" b="1" dirty="0">
                <a:solidFill>
                  <a:schemeClr val="accent1"/>
                </a:solidFill>
                <a:latin typeface="Century Gothic" panose="020B0502020202020204" pitchFamily="34" charset="0"/>
              </a:rPr>
              <a:t>Research task</a:t>
            </a:r>
          </a:p>
        </p:txBody>
      </p:sp>
      <p:sp>
        <p:nvSpPr>
          <p:cNvPr id="4" name="TextBox 3">
            <a:extLst>
              <a:ext uri="{FF2B5EF4-FFF2-40B4-BE49-F238E27FC236}">
                <a16:creationId xmlns:a16="http://schemas.microsoft.com/office/drawing/2014/main" id="{37B08516-40AC-4D03-BCAB-35D437F02AAF}"/>
              </a:ext>
            </a:extLst>
          </p:cNvPr>
          <p:cNvSpPr txBox="1"/>
          <p:nvPr/>
        </p:nvSpPr>
        <p:spPr>
          <a:xfrm>
            <a:off x="873872" y="1444147"/>
            <a:ext cx="5110243" cy="5016758"/>
          </a:xfrm>
          <a:prstGeom prst="rect">
            <a:avLst/>
          </a:prstGeom>
          <a:noFill/>
        </p:spPr>
        <p:txBody>
          <a:bodyPr wrap="square" rtlCol="0">
            <a:spAutoFit/>
          </a:bodyPr>
          <a:lstStyle/>
          <a:p>
            <a:pPr algn="ctr"/>
            <a:r>
              <a:rPr lang="en-GB" sz="1600" dirty="0">
                <a:solidFill>
                  <a:schemeClr val="accent1"/>
                </a:solidFill>
                <a:latin typeface="Century Gothic" panose="020B0502020202020204" pitchFamily="34" charset="0"/>
              </a:rPr>
              <a:t>Chose a professional from the following:</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Midwife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Paramedic</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Paediatric nurse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Nutritionist</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Physiotherapist</a:t>
            </a:r>
          </a:p>
          <a:p>
            <a:pPr algn="ctr"/>
            <a:r>
              <a:rPr lang="en-GB" sz="1600" b="1" dirty="0">
                <a:solidFill>
                  <a:srgbClr val="002060"/>
                </a:solidFill>
                <a:latin typeface="Century Gothic" panose="020B0502020202020204" pitchFamily="34" charset="0"/>
              </a:rPr>
              <a:t>You could choose your own idea from health and social care roles if you prefer – maybe the job role you are interested in?</a:t>
            </a:r>
          </a:p>
          <a:p>
            <a:pPr algn="ctr"/>
            <a:endParaRPr lang="en-GB" sz="1600" dirty="0">
              <a:solidFill>
                <a:schemeClr val="accent1"/>
              </a:solidFill>
              <a:latin typeface="Century Gothic" panose="020B0502020202020204" pitchFamily="34" charset="0"/>
            </a:endParaRPr>
          </a:p>
          <a:p>
            <a:pPr algn="ctr"/>
            <a:r>
              <a:rPr lang="en-GB" sz="1600" b="1" dirty="0">
                <a:solidFill>
                  <a:srgbClr val="FF3399"/>
                </a:solidFill>
                <a:latin typeface="Century Gothic" panose="020B0502020202020204" pitchFamily="34" charset="0"/>
              </a:rPr>
              <a:t>Create a fact file for your chosen job role</a:t>
            </a:r>
          </a:p>
          <a:p>
            <a:pPr algn="ctr"/>
            <a:r>
              <a:rPr lang="en-GB" sz="1600" dirty="0">
                <a:solidFill>
                  <a:schemeClr val="accent1"/>
                </a:solidFill>
                <a:latin typeface="Century Gothic" panose="020B0502020202020204" pitchFamily="34" charset="0"/>
              </a:rPr>
              <a:t>You could include:</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 day in the life of……</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General roles and responsibilities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Routes into the role/ qualifications required</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Skills &amp; qualities</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Average pay</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Where they work</a:t>
            </a:r>
          </a:p>
          <a:p>
            <a:pPr marL="192867" indent="-192867" algn="ctr">
              <a:buFont typeface="Arial" panose="020B0604020202020204" pitchFamily="34" charset="0"/>
              <a:buChar char="•"/>
            </a:pPr>
            <a:r>
              <a:rPr lang="en-GB" sz="1600" dirty="0">
                <a:solidFill>
                  <a:schemeClr val="accent1"/>
                </a:solidFill>
                <a:latin typeface="Century Gothic" panose="020B0502020202020204" pitchFamily="34" charset="0"/>
              </a:rPr>
              <a:t>Who they work with</a:t>
            </a:r>
          </a:p>
          <a:p>
            <a:pPr algn="ctr"/>
            <a:r>
              <a:rPr lang="en-GB" sz="1600" dirty="0">
                <a:solidFill>
                  <a:schemeClr val="accent1"/>
                </a:solidFill>
                <a:latin typeface="Century Gothic" panose="020B0502020202020204" pitchFamily="34" charset="0"/>
              </a:rPr>
              <a:t>And anything else you think may be suitable</a:t>
            </a:r>
          </a:p>
        </p:txBody>
      </p:sp>
      <p:pic>
        <p:nvPicPr>
          <p:cNvPr id="7170" name="Picture 2" descr="Survey reveals NHS research and innovation priorities | AHSN Network">
            <a:extLst>
              <a:ext uri="{FF2B5EF4-FFF2-40B4-BE49-F238E27FC236}">
                <a16:creationId xmlns:a16="http://schemas.microsoft.com/office/drawing/2014/main" id="{AAAAC22D-1AFB-4530-B266-F453CC85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72" y="7156169"/>
            <a:ext cx="5222999" cy="243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E3EF752-8F02-48F5-AE1B-2621C55C58CA}"/>
              </a:ext>
            </a:extLst>
          </p:cNvPr>
          <p:cNvSpPr>
            <a:spLocks noGrp="1"/>
          </p:cNvSpPr>
          <p:nvPr>
            <p:ph type="sldNum" sz="quarter" idx="12"/>
          </p:nvPr>
        </p:nvSpPr>
        <p:spPr/>
        <p:txBody>
          <a:bodyPr/>
          <a:lstStyle/>
          <a:p>
            <a:fld id="{42197ACC-EB3C-4466-A41B-F6CC006DF8B4}" type="slidenum">
              <a:rPr lang="en-GB" smtClean="0"/>
              <a:t>11</a:t>
            </a:fld>
            <a:endParaRPr lang="en-GB"/>
          </a:p>
        </p:txBody>
      </p:sp>
      <p:pic>
        <p:nvPicPr>
          <p:cNvPr id="7" name="Picture 6">
            <a:extLst>
              <a:ext uri="{FF2B5EF4-FFF2-40B4-BE49-F238E27FC236}">
                <a16:creationId xmlns:a16="http://schemas.microsoft.com/office/drawing/2014/main" id="{E6B6236D-3F26-48FF-AC0F-FD03279E7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525" y="502662"/>
            <a:ext cx="1490475" cy="1868428"/>
          </a:xfrm>
          <a:prstGeom prst="rect">
            <a:avLst/>
          </a:prstGeom>
        </p:spPr>
      </p:pic>
    </p:spTree>
    <p:extLst>
      <p:ext uri="{BB962C8B-B14F-4D97-AF65-F5344CB8AC3E}">
        <p14:creationId xmlns:p14="http://schemas.microsoft.com/office/powerpoint/2010/main" val="387929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3ABDBA-B510-412F-A422-0A752976E429}"/>
              </a:ext>
            </a:extLst>
          </p:cNvPr>
          <p:cNvGraphicFramePr>
            <a:graphicFrameLocks noGrp="1"/>
          </p:cNvGraphicFramePr>
          <p:nvPr>
            <p:extLst>
              <p:ext uri="{D42A27DB-BD31-4B8C-83A1-F6EECF244321}">
                <p14:modId xmlns:p14="http://schemas.microsoft.com/office/powerpoint/2010/main" val="4187905174"/>
              </p:ext>
            </p:extLst>
          </p:nvPr>
        </p:nvGraphicFramePr>
        <p:xfrm>
          <a:off x="0" y="2313966"/>
          <a:ext cx="6858000" cy="5212090"/>
        </p:xfrm>
        <a:graphic>
          <a:graphicData uri="http://schemas.openxmlformats.org/drawingml/2006/table">
            <a:tbl>
              <a:tblPr firstRow="1" bandRow="1">
                <a:tableStyleId>{5940675A-B579-460E-94D1-54222C63F5DA}</a:tableStyleId>
              </a:tblPr>
              <a:tblGrid>
                <a:gridCol w="1424068">
                  <a:extLst>
                    <a:ext uri="{9D8B030D-6E8A-4147-A177-3AD203B41FA5}">
                      <a16:colId xmlns:a16="http://schemas.microsoft.com/office/drawing/2014/main" val="447869063"/>
                    </a:ext>
                  </a:extLst>
                </a:gridCol>
                <a:gridCol w="1604882">
                  <a:extLst>
                    <a:ext uri="{9D8B030D-6E8A-4147-A177-3AD203B41FA5}">
                      <a16:colId xmlns:a16="http://schemas.microsoft.com/office/drawing/2014/main" val="2618298920"/>
                    </a:ext>
                  </a:extLst>
                </a:gridCol>
                <a:gridCol w="1819204">
                  <a:extLst>
                    <a:ext uri="{9D8B030D-6E8A-4147-A177-3AD203B41FA5}">
                      <a16:colId xmlns:a16="http://schemas.microsoft.com/office/drawing/2014/main" val="3460663714"/>
                    </a:ext>
                  </a:extLst>
                </a:gridCol>
                <a:gridCol w="2009846">
                  <a:extLst>
                    <a:ext uri="{9D8B030D-6E8A-4147-A177-3AD203B41FA5}">
                      <a16:colId xmlns:a16="http://schemas.microsoft.com/office/drawing/2014/main" val="520985473"/>
                    </a:ext>
                  </a:extLst>
                </a:gridCol>
              </a:tblGrid>
              <a:tr h="638478">
                <a:tc>
                  <a:txBody>
                    <a:bodyPr/>
                    <a:lstStyle/>
                    <a:p>
                      <a:pPr algn="ctr"/>
                      <a:r>
                        <a:rPr lang="en-GB" sz="1600" dirty="0">
                          <a:solidFill>
                            <a:schemeClr val="accent1"/>
                          </a:solidFill>
                          <a:latin typeface="Century Gothic" panose="020B0502020202020204" pitchFamily="34" charset="0"/>
                        </a:rPr>
                        <a:t>Job Role</a:t>
                      </a:r>
                    </a:p>
                  </a:txBody>
                  <a:tcPr marL="51435" marR="51435" marT="25718" marB="25718"/>
                </a:tc>
                <a:tc>
                  <a:txBody>
                    <a:bodyPr/>
                    <a:lstStyle/>
                    <a:p>
                      <a:r>
                        <a:rPr lang="en-GB" sz="1500" dirty="0">
                          <a:latin typeface="Century Gothic" panose="020B0502020202020204" pitchFamily="34" charset="0"/>
                        </a:rPr>
                        <a:t>Definition</a:t>
                      </a:r>
                    </a:p>
                  </a:txBody>
                  <a:tcPr marL="51435" marR="51435" marT="25718" marB="25718">
                    <a:solidFill>
                      <a:srgbClr val="92D050"/>
                    </a:solidFill>
                  </a:tcPr>
                </a:tc>
                <a:tc>
                  <a:txBody>
                    <a:bodyPr/>
                    <a:lstStyle/>
                    <a:p>
                      <a:r>
                        <a:rPr lang="en-GB" sz="1500" dirty="0">
                          <a:latin typeface="Century Gothic" panose="020B0502020202020204" pitchFamily="34" charset="0"/>
                        </a:rPr>
                        <a:t>Roles and Responsibilities</a:t>
                      </a:r>
                    </a:p>
                  </a:txBody>
                  <a:tcPr marL="51435" marR="51435" marT="25718" marB="25718">
                    <a:solidFill>
                      <a:srgbClr val="FFC000"/>
                    </a:solidFill>
                  </a:tcPr>
                </a:tc>
                <a:tc>
                  <a:txBody>
                    <a:bodyPr/>
                    <a:lstStyle/>
                    <a:p>
                      <a:r>
                        <a:rPr lang="en-GB" sz="1500" dirty="0">
                          <a:latin typeface="Century Gothic" panose="020B0502020202020204" pitchFamily="34" charset="0"/>
                        </a:rPr>
                        <a:t>How do they respond</a:t>
                      </a:r>
                      <a:r>
                        <a:rPr lang="en-GB" sz="1500" baseline="0" dirty="0">
                          <a:latin typeface="Century Gothic" panose="020B0502020202020204" pitchFamily="34" charset="0"/>
                        </a:rPr>
                        <a:t> in a pandemic?</a:t>
                      </a:r>
                      <a:endParaRPr lang="en-GB" sz="1500" dirty="0">
                        <a:latin typeface="Century Gothic" panose="020B0502020202020204" pitchFamily="34" charset="0"/>
                      </a:endParaRPr>
                    </a:p>
                  </a:txBody>
                  <a:tcPr marL="51435" marR="51435" marT="25718" marB="25718">
                    <a:solidFill>
                      <a:srgbClr val="FF0000"/>
                    </a:solidFill>
                  </a:tcPr>
                </a:tc>
                <a:extLst>
                  <a:ext uri="{0D108BD9-81ED-4DB2-BD59-A6C34878D82A}">
                    <a16:rowId xmlns:a16="http://schemas.microsoft.com/office/drawing/2014/main" val="2535699887"/>
                  </a:ext>
                </a:extLst>
              </a:tr>
              <a:tr h="745809">
                <a:tc>
                  <a:txBody>
                    <a:bodyPr/>
                    <a:lstStyle/>
                    <a:p>
                      <a:pPr algn="ctr"/>
                      <a:r>
                        <a:rPr lang="en-GB" sz="1600" dirty="0">
                          <a:solidFill>
                            <a:schemeClr val="accent1"/>
                          </a:solidFill>
                          <a:latin typeface="Century Gothic" panose="020B0502020202020204" pitchFamily="34" charset="0"/>
                        </a:rPr>
                        <a:t>District</a:t>
                      </a:r>
                      <a:r>
                        <a:rPr lang="en-GB" sz="1600" baseline="0" dirty="0">
                          <a:solidFill>
                            <a:schemeClr val="accent1"/>
                          </a:solidFill>
                          <a:latin typeface="Century Gothic" panose="020B0502020202020204" pitchFamily="34" charset="0"/>
                        </a:rPr>
                        <a:t> Nurse</a:t>
                      </a:r>
                      <a:endParaRPr lang="en-GB" sz="1600" dirty="0">
                        <a:solidFill>
                          <a:schemeClr val="accent1"/>
                        </a:solidFill>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2102771267"/>
                  </a:ext>
                </a:extLst>
              </a:tr>
              <a:tr h="745809">
                <a:tc>
                  <a:txBody>
                    <a:bodyPr/>
                    <a:lstStyle/>
                    <a:p>
                      <a:pPr algn="ctr"/>
                      <a:r>
                        <a:rPr lang="en-GB" sz="1600" dirty="0">
                          <a:solidFill>
                            <a:schemeClr val="accent1"/>
                          </a:solidFill>
                          <a:latin typeface="Century Gothic" panose="020B0502020202020204" pitchFamily="34" charset="0"/>
                        </a:rPr>
                        <a:t>Auxiliary Nurse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92292221"/>
                  </a:ext>
                </a:extLst>
              </a:tr>
              <a:tr h="745809">
                <a:tc>
                  <a:txBody>
                    <a:bodyPr/>
                    <a:lstStyle/>
                    <a:p>
                      <a:pPr algn="ctr"/>
                      <a:r>
                        <a:rPr lang="en-GB" sz="1600" dirty="0">
                          <a:solidFill>
                            <a:schemeClr val="accent1"/>
                          </a:solidFill>
                          <a:latin typeface="Century Gothic" panose="020B0502020202020204" pitchFamily="34" charset="0"/>
                        </a:rPr>
                        <a:t>Palliative Care</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1162155035"/>
                  </a:ext>
                </a:extLst>
              </a:tr>
              <a:tr h="745809">
                <a:tc>
                  <a:txBody>
                    <a:bodyPr/>
                    <a:lstStyle/>
                    <a:p>
                      <a:pPr algn="ctr"/>
                      <a:r>
                        <a:rPr lang="en-GB" sz="1600" dirty="0">
                          <a:solidFill>
                            <a:schemeClr val="accent1"/>
                          </a:solidFill>
                          <a:latin typeface="Century Gothic" panose="020B0502020202020204" pitchFamily="34" charset="0"/>
                        </a:rPr>
                        <a:t>Phlebotomist</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tc>
                  <a:txBody>
                    <a:bodyPr/>
                    <a:lstStyle/>
                    <a:p>
                      <a:endParaRPr lang="en-GB" sz="1500">
                        <a:latin typeface="Century Gothic" panose="020B0502020202020204" pitchFamily="34" charset="0"/>
                      </a:endParaRPr>
                    </a:p>
                  </a:txBody>
                  <a:tcPr marL="51435" marR="51435" marT="25718" marB="25718"/>
                </a:tc>
                <a:extLst>
                  <a:ext uri="{0D108BD9-81ED-4DB2-BD59-A6C34878D82A}">
                    <a16:rowId xmlns:a16="http://schemas.microsoft.com/office/drawing/2014/main" val="3536022447"/>
                  </a:ext>
                </a:extLst>
              </a:tr>
              <a:tr h="745809">
                <a:tc>
                  <a:txBody>
                    <a:bodyPr/>
                    <a:lstStyle/>
                    <a:p>
                      <a:pPr algn="ctr"/>
                      <a:r>
                        <a:rPr lang="en-GB" sz="1600" dirty="0">
                          <a:solidFill>
                            <a:schemeClr val="accent1"/>
                          </a:solidFill>
                          <a:latin typeface="Century Gothic" panose="020B0502020202020204" pitchFamily="34" charset="0"/>
                        </a:rPr>
                        <a:t>Domiciliary Carer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3667620449"/>
                  </a:ext>
                </a:extLst>
              </a:tr>
              <a:tr h="745809">
                <a:tc>
                  <a:txBody>
                    <a:bodyPr/>
                    <a:lstStyle/>
                    <a:p>
                      <a:pPr algn="ctr"/>
                      <a:r>
                        <a:rPr lang="en-GB" sz="1600" dirty="0">
                          <a:solidFill>
                            <a:schemeClr val="accent1"/>
                          </a:solidFill>
                          <a:latin typeface="Century Gothic" panose="020B0502020202020204" pitchFamily="34" charset="0"/>
                        </a:rPr>
                        <a:t>Adult Social Worker</a:t>
                      </a:r>
                    </a:p>
                  </a:txBody>
                  <a:tcPr marL="51435" marR="51435" marT="25718" marB="25718"/>
                </a:tc>
                <a:tc>
                  <a:txBody>
                    <a:bodyPr/>
                    <a:lstStyle/>
                    <a:p>
                      <a:endParaRPr lang="en-GB" sz="1500" dirty="0">
                        <a:latin typeface="Century Gothic" panose="020B0502020202020204" pitchFamily="34" charset="0"/>
                      </a:endParaRPr>
                    </a:p>
                    <a:p>
                      <a:endParaRPr lang="en-GB" sz="1500" dirty="0">
                        <a:latin typeface="Century Gothic" panose="020B0502020202020204" pitchFamily="34" charset="0"/>
                      </a:endParaRPr>
                    </a:p>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tc>
                  <a:txBody>
                    <a:bodyPr/>
                    <a:lstStyle/>
                    <a:p>
                      <a:endParaRPr lang="en-GB" sz="1500" dirty="0">
                        <a:latin typeface="Century Gothic" panose="020B0502020202020204" pitchFamily="34" charset="0"/>
                      </a:endParaRPr>
                    </a:p>
                  </a:txBody>
                  <a:tcPr marL="51435" marR="51435" marT="25718" marB="25718"/>
                </a:tc>
                <a:extLst>
                  <a:ext uri="{0D108BD9-81ED-4DB2-BD59-A6C34878D82A}">
                    <a16:rowId xmlns:a16="http://schemas.microsoft.com/office/drawing/2014/main" val="1557041977"/>
                  </a:ext>
                </a:extLst>
              </a:tr>
            </a:tbl>
          </a:graphicData>
        </a:graphic>
      </p:graphicFrame>
      <p:pic>
        <p:nvPicPr>
          <p:cNvPr id="4" name="Picture 3">
            <a:extLst>
              <a:ext uri="{FF2B5EF4-FFF2-40B4-BE49-F238E27FC236}">
                <a16:creationId xmlns:a16="http://schemas.microsoft.com/office/drawing/2014/main" id="{05006C12-0907-4AB3-882C-E7140F5C1BB6}"/>
              </a:ext>
            </a:extLst>
          </p:cNvPr>
          <p:cNvPicPr>
            <a:picLocks noChangeAspect="1"/>
          </p:cNvPicPr>
          <p:nvPr/>
        </p:nvPicPr>
        <p:blipFill>
          <a:blip r:embed="rId2"/>
          <a:stretch>
            <a:fillRect/>
          </a:stretch>
        </p:blipFill>
        <p:spPr>
          <a:xfrm>
            <a:off x="1443593" y="7696211"/>
            <a:ext cx="3970802" cy="2194149"/>
          </a:xfrm>
          <a:prstGeom prst="rect">
            <a:avLst/>
          </a:prstGeom>
        </p:spPr>
      </p:pic>
      <p:sp>
        <p:nvSpPr>
          <p:cNvPr id="5" name="Subtitle 2">
            <a:extLst>
              <a:ext uri="{FF2B5EF4-FFF2-40B4-BE49-F238E27FC236}">
                <a16:creationId xmlns:a16="http://schemas.microsoft.com/office/drawing/2014/main" id="{2C827578-B41D-4D63-8915-7C2BFD40AC07}"/>
              </a:ext>
            </a:extLst>
          </p:cNvPr>
          <p:cNvSpPr txBox="1">
            <a:spLocks/>
          </p:cNvSpPr>
          <p:nvPr/>
        </p:nvSpPr>
        <p:spPr>
          <a:xfrm>
            <a:off x="770964" y="508771"/>
            <a:ext cx="5143500" cy="93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dirty="0">
                <a:latin typeface="Century Gothic" panose="020B0502020202020204" pitchFamily="34" charset="0"/>
              </a:rPr>
              <a:t>What does it mean when people talk about being ‘on the front line’?</a:t>
            </a:r>
          </a:p>
        </p:txBody>
      </p:sp>
      <p:sp>
        <p:nvSpPr>
          <p:cNvPr id="6" name="TextBox 5">
            <a:extLst>
              <a:ext uri="{FF2B5EF4-FFF2-40B4-BE49-F238E27FC236}">
                <a16:creationId xmlns:a16="http://schemas.microsoft.com/office/drawing/2014/main" id="{8D9340BD-D34C-48BA-A2C1-482231D2B3E8}"/>
              </a:ext>
            </a:extLst>
          </p:cNvPr>
          <p:cNvSpPr txBox="1"/>
          <p:nvPr/>
        </p:nvSpPr>
        <p:spPr>
          <a:xfrm>
            <a:off x="2364442" y="161913"/>
            <a:ext cx="2129109" cy="307777"/>
          </a:xfrm>
          <a:prstGeom prst="rect">
            <a:avLst/>
          </a:prstGeom>
          <a:noFill/>
        </p:spPr>
        <p:txBody>
          <a:bodyPr wrap="none" rtlCol="0">
            <a:spAutoFit/>
          </a:bodyPr>
          <a:lstStyle/>
          <a:p>
            <a:pPr algn="ctr"/>
            <a:r>
              <a:rPr lang="en-GB" sz="1400" dirty="0">
                <a:latin typeface="Century Gothic" panose="020B0502020202020204" pitchFamily="34" charset="0"/>
              </a:rPr>
              <a:t>On ‘</a:t>
            </a:r>
            <a:r>
              <a:rPr lang="en-GB" sz="1400" dirty="0">
                <a:solidFill>
                  <a:schemeClr val="accent1"/>
                </a:solidFill>
                <a:latin typeface="Century Gothic" panose="020B0502020202020204" pitchFamily="34" charset="0"/>
              </a:rPr>
              <a:t>The front line</a:t>
            </a:r>
            <a:r>
              <a:rPr lang="en-GB" sz="1400" dirty="0">
                <a:latin typeface="Century Gothic" panose="020B0502020202020204" pitchFamily="34" charset="0"/>
              </a:rPr>
              <a:t>’…….</a:t>
            </a:r>
          </a:p>
        </p:txBody>
      </p:sp>
      <p:sp>
        <p:nvSpPr>
          <p:cNvPr id="7" name="TextBox 6">
            <a:extLst>
              <a:ext uri="{FF2B5EF4-FFF2-40B4-BE49-F238E27FC236}">
                <a16:creationId xmlns:a16="http://schemas.microsoft.com/office/drawing/2014/main" id="{3A436893-68E5-416C-A099-37F71B39A28F}"/>
              </a:ext>
            </a:extLst>
          </p:cNvPr>
          <p:cNvSpPr txBox="1"/>
          <p:nvPr/>
        </p:nvSpPr>
        <p:spPr>
          <a:xfrm>
            <a:off x="1817289" y="974454"/>
            <a:ext cx="3768980" cy="307777"/>
          </a:xfrm>
          <a:prstGeom prst="rect">
            <a:avLst/>
          </a:prstGeom>
          <a:noFill/>
        </p:spPr>
        <p:txBody>
          <a:bodyPr wrap="none" rtlCol="0">
            <a:spAutoFit/>
          </a:bodyPr>
          <a:lstStyle/>
          <a:p>
            <a:pPr algn="ctr"/>
            <a:r>
              <a:rPr lang="en-GB" sz="1400" dirty="0">
                <a:latin typeface="Century Gothic" panose="020B0502020202020204" pitchFamily="34" charset="0"/>
              </a:rPr>
              <a:t>Government declares a ‘</a:t>
            </a:r>
            <a:r>
              <a:rPr lang="en-GB" sz="1400" dirty="0">
                <a:solidFill>
                  <a:schemeClr val="accent1"/>
                </a:solidFill>
                <a:latin typeface="Century Gothic" panose="020B0502020202020204" pitchFamily="34" charset="0"/>
              </a:rPr>
              <a:t>pandemic</a:t>
            </a:r>
            <a:r>
              <a:rPr lang="en-GB" sz="1400" dirty="0">
                <a:latin typeface="Century Gothic" panose="020B0502020202020204" pitchFamily="34" charset="0"/>
              </a:rPr>
              <a:t>’…….</a:t>
            </a:r>
          </a:p>
        </p:txBody>
      </p:sp>
      <p:sp>
        <p:nvSpPr>
          <p:cNvPr id="8" name="Rectangle 7">
            <a:extLst>
              <a:ext uri="{FF2B5EF4-FFF2-40B4-BE49-F238E27FC236}">
                <a16:creationId xmlns:a16="http://schemas.microsoft.com/office/drawing/2014/main" id="{86B3DE5A-014B-465A-92EB-CD3638A3FDE9}"/>
              </a:ext>
            </a:extLst>
          </p:cNvPr>
          <p:cNvSpPr/>
          <p:nvPr/>
        </p:nvSpPr>
        <p:spPr>
          <a:xfrm>
            <a:off x="1072792" y="1382600"/>
            <a:ext cx="4712407" cy="523220"/>
          </a:xfrm>
          <a:prstGeom prst="rect">
            <a:avLst/>
          </a:prstGeom>
        </p:spPr>
        <p:txBody>
          <a:bodyPr wrap="square">
            <a:spAutoFit/>
          </a:bodyPr>
          <a:lstStyle/>
          <a:p>
            <a:pPr marL="257156" indent="-257156" algn="ctr">
              <a:buFont typeface="Arial" panose="020B0604020202020204" pitchFamily="34" charset="0"/>
              <a:buChar char="•"/>
            </a:pPr>
            <a:r>
              <a:rPr lang="en-GB" sz="1400" dirty="0">
                <a:latin typeface="Century Gothic" panose="020B0502020202020204" pitchFamily="34" charset="0"/>
              </a:rPr>
              <a:t>What does it mean when people talk about the situation as a pandemic?</a:t>
            </a:r>
          </a:p>
        </p:txBody>
      </p:sp>
      <p:sp>
        <p:nvSpPr>
          <p:cNvPr id="9" name="Rectangle 8">
            <a:extLst>
              <a:ext uri="{FF2B5EF4-FFF2-40B4-BE49-F238E27FC236}">
                <a16:creationId xmlns:a16="http://schemas.microsoft.com/office/drawing/2014/main" id="{92079E1F-2187-4A8A-9F43-929F8C6391DA}"/>
              </a:ext>
            </a:extLst>
          </p:cNvPr>
          <p:cNvSpPr/>
          <p:nvPr/>
        </p:nvSpPr>
        <p:spPr>
          <a:xfrm>
            <a:off x="160928" y="139867"/>
            <a:ext cx="6536141" cy="1956817"/>
          </a:xfrm>
          <a:prstGeom prst="rect">
            <a:avLst/>
          </a:prstGeom>
          <a:noFill/>
          <a:ln w="762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3" name="Slide Number Placeholder 2">
            <a:extLst>
              <a:ext uri="{FF2B5EF4-FFF2-40B4-BE49-F238E27FC236}">
                <a16:creationId xmlns:a16="http://schemas.microsoft.com/office/drawing/2014/main" id="{FF170C16-069E-420D-93A7-BFEB98B98B0B}"/>
              </a:ext>
            </a:extLst>
          </p:cNvPr>
          <p:cNvSpPr>
            <a:spLocks noGrp="1"/>
          </p:cNvSpPr>
          <p:nvPr>
            <p:ph type="sldNum" sz="quarter" idx="12"/>
          </p:nvPr>
        </p:nvSpPr>
        <p:spPr/>
        <p:txBody>
          <a:bodyPr/>
          <a:lstStyle/>
          <a:p>
            <a:fld id="{42197ACC-EB3C-4466-A41B-F6CC006DF8B4}" type="slidenum">
              <a:rPr lang="en-GB" smtClean="0"/>
              <a:t>12</a:t>
            </a:fld>
            <a:endParaRPr lang="en-GB"/>
          </a:p>
        </p:txBody>
      </p:sp>
    </p:spTree>
    <p:extLst>
      <p:ext uri="{BB962C8B-B14F-4D97-AF65-F5344CB8AC3E}">
        <p14:creationId xmlns:p14="http://schemas.microsoft.com/office/powerpoint/2010/main" val="78656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4">
            <a:extLst>
              <a:ext uri="{FF2B5EF4-FFF2-40B4-BE49-F238E27FC236}">
                <a16:creationId xmlns:a16="http://schemas.microsoft.com/office/drawing/2014/main" id="{8BA12546-4386-421F-BBBA-64EC67640E8B}"/>
              </a:ext>
            </a:extLst>
          </p:cNvPr>
          <p:cNvSpPr/>
          <p:nvPr/>
        </p:nvSpPr>
        <p:spPr>
          <a:xfrm>
            <a:off x="497204" y="1774912"/>
            <a:ext cx="1978001" cy="1901738"/>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district nurse will only work with the elderly.</a:t>
            </a:r>
          </a:p>
        </p:txBody>
      </p:sp>
      <p:sp>
        <p:nvSpPr>
          <p:cNvPr id="5" name="12-Point Star 5">
            <a:extLst>
              <a:ext uri="{FF2B5EF4-FFF2-40B4-BE49-F238E27FC236}">
                <a16:creationId xmlns:a16="http://schemas.microsoft.com/office/drawing/2014/main" id="{EEFF70ED-25BA-4183-91A3-04DC0EC13475}"/>
              </a:ext>
            </a:extLst>
          </p:cNvPr>
          <p:cNvSpPr/>
          <p:nvPr/>
        </p:nvSpPr>
        <p:spPr>
          <a:xfrm>
            <a:off x="4234890" y="7235563"/>
            <a:ext cx="2432609" cy="1848514"/>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Auxiliary nurses help support other nurses to do their roles. </a:t>
            </a:r>
          </a:p>
        </p:txBody>
      </p:sp>
      <p:sp>
        <p:nvSpPr>
          <p:cNvPr id="6" name="12-Point Star 6">
            <a:extLst>
              <a:ext uri="{FF2B5EF4-FFF2-40B4-BE49-F238E27FC236}">
                <a16:creationId xmlns:a16="http://schemas.microsoft.com/office/drawing/2014/main" id="{A1E4ED57-51A1-4957-89E3-F2F17990C843}"/>
              </a:ext>
            </a:extLst>
          </p:cNvPr>
          <p:cNvSpPr/>
          <p:nvPr/>
        </p:nvSpPr>
        <p:spPr>
          <a:xfrm>
            <a:off x="3428999" y="1426164"/>
            <a:ext cx="2564990" cy="2250486"/>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A palliative care nurse will get involved with everyone who gets coronavirus.</a:t>
            </a:r>
          </a:p>
        </p:txBody>
      </p:sp>
      <p:sp>
        <p:nvSpPr>
          <p:cNvPr id="7" name="12-Point Star 7">
            <a:extLst>
              <a:ext uri="{FF2B5EF4-FFF2-40B4-BE49-F238E27FC236}">
                <a16:creationId xmlns:a16="http://schemas.microsoft.com/office/drawing/2014/main" id="{20C6F292-3773-4B83-B097-CEFCD9193A1E}"/>
              </a:ext>
            </a:extLst>
          </p:cNvPr>
          <p:cNvSpPr/>
          <p:nvPr/>
        </p:nvSpPr>
        <p:spPr>
          <a:xfrm>
            <a:off x="594108" y="7429011"/>
            <a:ext cx="2834891" cy="1899162"/>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Only phlebotomists are allowed to take blood.</a:t>
            </a:r>
          </a:p>
        </p:txBody>
      </p:sp>
      <p:sp>
        <p:nvSpPr>
          <p:cNvPr id="8" name="12-Point Star 8">
            <a:extLst>
              <a:ext uri="{FF2B5EF4-FFF2-40B4-BE49-F238E27FC236}">
                <a16:creationId xmlns:a16="http://schemas.microsoft.com/office/drawing/2014/main" id="{E3F668E9-B8D6-4594-9DD1-E01E040D4E36}"/>
              </a:ext>
            </a:extLst>
          </p:cNvPr>
          <p:cNvSpPr/>
          <p:nvPr/>
        </p:nvSpPr>
        <p:spPr>
          <a:xfrm>
            <a:off x="3924301" y="4248150"/>
            <a:ext cx="2190458" cy="1848515"/>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solidFill>
                  <a:schemeClr val="tx1"/>
                </a:solidFill>
                <a:latin typeface="Century Gothic" panose="020B0502020202020204" pitchFamily="34" charset="0"/>
              </a:rPr>
              <a:t>Domiciliary carers provide care in the home. </a:t>
            </a:r>
          </a:p>
        </p:txBody>
      </p:sp>
      <p:sp>
        <p:nvSpPr>
          <p:cNvPr id="9" name="12-Point Star 9">
            <a:extLst>
              <a:ext uri="{FF2B5EF4-FFF2-40B4-BE49-F238E27FC236}">
                <a16:creationId xmlns:a16="http://schemas.microsoft.com/office/drawing/2014/main" id="{7046C188-C75B-4488-9541-60161DB0C1E1}"/>
              </a:ext>
            </a:extLst>
          </p:cNvPr>
          <p:cNvSpPr/>
          <p:nvPr/>
        </p:nvSpPr>
        <p:spPr>
          <a:xfrm>
            <a:off x="247650" y="4435152"/>
            <a:ext cx="2872187" cy="2403797"/>
          </a:xfrm>
          <a:prstGeom prst="star12">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entury Gothic" panose="020B0502020202020204" pitchFamily="34" charset="0"/>
              </a:rPr>
              <a:t>Adult social workers support people with poor mental health.</a:t>
            </a:r>
          </a:p>
        </p:txBody>
      </p:sp>
      <p:sp>
        <p:nvSpPr>
          <p:cNvPr id="10" name="Rectangle 9">
            <a:extLst>
              <a:ext uri="{FF2B5EF4-FFF2-40B4-BE49-F238E27FC236}">
                <a16:creationId xmlns:a16="http://schemas.microsoft.com/office/drawing/2014/main" id="{DC116C8B-457D-48A6-A0E2-00DD6F0B7CE2}"/>
              </a:ext>
            </a:extLst>
          </p:cNvPr>
          <p:cNvSpPr/>
          <p:nvPr/>
        </p:nvSpPr>
        <p:spPr>
          <a:xfrm>
            <a:off x="2089751" y="203759"/>
            <a:ext cx="2145139" cy="438582"/>
          </a:xfrm>
          <a:prstGeom prst="rect">
            <a:avLst/>
          </a:prstGeom>
        </p:spPr>
        <p:txBody>
          <a:bodyPr wrap="none">
            <a:spAutoFit/>
          </a:bodyPr>
          <a:lstStyle/>
          <a:p>
            <a:pPr algn="ctr"/>
            <a:r>
              <a:rPr lang="en-GB" sz="2250" b="1" dirty="0">
                <a:solidFill>
                  <a:schemeClr val="accent1"/>
                </a:solidFill>
                <a:latin typeface="Century Gothic" panose="020B0502020202020204" pitchFamily="34" charset="0"/>
              </a:rPr>
              <a:t>True or False? </a:t>
            </a:r>
          </a:p>
        </p:txBody>
      </p:sp>
      <p:sp>
        <p:nvSpPr>
          <p:cNvPr id="2" name="TextBox 1">
            <a:extLst>
              <a:ext uri="{FF2B5EF4-FFF2-40B4-BE49-F238E27FC236}">
                <a16:creationId xmlns:a16="http://schemas.microsoft.com/office/drawing/2014/main" id="{AAF044D9-BB1D-43EC-9F79-D6D984412A1B}"/>
              </a:ext>
            </a:extLst>
          </p:cNvPr>
          <p:cNvSpPr txBox="1"/>
          <p:nvPr/>
        </p:nvSpPr>
        <p:spPr>
          <a:xfrm>
            <a:off x="497204" y="642341"/>
            <a:ext cx="5863592" cy="923330"/>
          </a:xfrm>
          <a:prstGeom prst="rect">
            <a:avLst/>
          </a:prstGeom>
          <a:noFill/>
        </p:spPr>
        <p:txBody>
          <a:bodyPr wrap="square" rtlCol="0">
            <a:spAutoFit/>
          </a:bodyPr>
          <a:lstStyle/>
          <a:p>
            <a:r>
              <a:rPr lang="en-GB" dirty="0"/>
              <a:t>Colour code the statements in order to show if they are true or false. </a:t>
            </a:r>
          </a:p>
          <a:p>
            <a:r>
              <a:rPr lang="en-GB" dirty="0"/>
              <a:t>		True				False</a:t>
            </a:r>
          </a:p>
        </p:txBody>
      </p:sp>
      <p:sp>
        <p:nvSpPr>
          <p:cNvPr id="3" name="Rectangle 2">
            <a:extLst>
              <a:ext uri="{FF2B5EF4-FFF2-40B4-BE49-F238E27FC236}">
                <a16:creationId xmlns:a16="http://schemas.microsoft.com/office/drawing/2014/main" id="{84DE1C12-8BE0-48F2-9CF1-38D85A1AE9EB}"/>
              </a:ext>
            </a:extLst>
          </p:cNvPr>
          <p:cNvSpPr/>
          <p:nvPr/>
        </p:nvSpPr>
        <p:spPr>
          <a:xfrm>
            <a:off x="914400"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F19D761-41F0-4957-A562-3A59968AC951}"/>
              </a:ext>
            </a:extLst>
          </p:cNvPr>
          <p:cNvSpPr/>
          <p:nvPr/>
        </p:nvSpPr>
        <p:spPr>
          <a:xfrm>
            <a:off x="2713977" y="1238250"/>
            <a:ext cx="476250" cy="3274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E5295E8-1F1E-401A-8F08-49814F487854}"/>
              </a:ext>
            </a:extLst>
          </p:cNvPr>
          <p:cNvSpPr>
            <a:spLocks noGrp="1"/>
          </p:cNvSpPr>
          <p:nvPr>
            <p:ph type="sldNum" sz="quarter" idx="12"/>
          </p:nvPr>
        </p:nvSpPr>
        <p:spPr/>
        <p:txBody>
          <a:bodyPr/>
          <a:lstStyle/>
          <a:p>
            <a:fld id="{42197ACC-EB3C-4466-A41B-F6CC006DF8B4}" type="slidenum">
              <a:rPr lang="en-GB" smtClean="0"/>
              <a:t>13</a:t>
            </a:fld>
            <a:endParaRPr lang="en-GB"/>
          </a:p>
        </p:txBody>
      </p:sp>
    </p:spTree>
    <p:extLst>
      <p:ext uri="{BB962C8B-B14F-4D97-AF65-F5344CB8AC3E}">
        <p14:creationId xmlns:p14="http://schemas.microsoft.com/office/powerpoint/2010/main" val="6422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A203A-D07F-7740-9949-735A7DA6FDAE}"/>
              </a:ext>
            </a:extLst>
          </p:cNvPr>
          <p:cNvPicPr>
            <a:picLocks noChangeAspect="1"/>
          </p:cNvPicPr>
          <p:nvPr/>
        </p:nvPicPr>
        <p:blipFill rotWithShape="1">
          <a:blip r:embed="rId2"/>
          <a:srcRect t="27208" r="9091"/>
          <a:stretch/>
        </p:blipFill>
        <p:spPr>
          <a:xfrm>
            <a:off x="282523" y="2047715"/>
            <a:ext cx="6292954" cy="3857619"/>
          </a:xfrm>
          <a:prstGeom prst="rect">
            <a:avLst/>
          </a:prstGeom>
        </p:spPr>
      </p:pic>
      <p:sp>
        <p:nvSpPr>
          <p:cNvPr id="6" name="TextBox 5">
            <a:extLst>
              <a:ext uri="{FF2B5EF4-FFF2-40B4-BE49-F238E27FC236}">
                <a16:creationId xmlns:a16="http://schemas.microsoft.com/office/drawing/2014/main" id="{BFF60857-1DC4-43D6-BE6F-D84353DF31EB}"/>
              </a:ext>
            </a:extLst>
          </p:cNvPr>
          <p:cNvSpPr txBox="1"/>
          <p:nvPr/>
        </p:nvSpPr>
        <p:spPr>
          <a:xfrm>
            <a:off x="476250" y="6305550"/>
            <a:ext cx="5867400"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b="1" dirty="0">
                <a:solidFill>
                  <a:srgbClr val="2DA5FF"/>
                </a:solidFill>
                <a:latin typeface="Century Gothic" panose="020B0502020202020204" pitchFamily="34" charset="0"/>
              </a:rPr>
              <a:t>Research the new Nightingale Hospitals.</a:t>
            </a:r>
          </a:p>
          <a:p>
            <a:r>
              <a:rPr lang="en-GB" sz="1600" b="1" dirty="0">
                <a:solidFill>
                  <a:srgbClr val="2DA5FF"/>
                </a:solidFill>
                <a:latin typeface="Century Gothic" panose="020B0502020202020204" pitchFamily="34" charset="0"/>
              </a:rPr>
              <a:t> </a:t>
            </a:r>
          </a:p>
          <a:p>
            <a:r>
              <a:rPr lang="en-GB" sz="1600" b="1" dirty="0">
                <a:solidFill>
                  <a:srgbClr val="2DA5FF"/>
                </a:solidFill>
                <a:latin typeface="Century Gothic" panose="020B0502020202020204" pitchFamily="34" charset="0"/>
              </a:rPr>
              <a:t>Create a poster/PowerPoint/factsheet (information in the style of your choice) outlining the following:</a:t>
            </a:r>
          </a:p>
          <a:p>
            <a:endParaRPr lang="en-GB" sz="1600" b="1" dirty="0">
              <a:solidFill>
                <a:srgbClr val="2DA5FF"/>
              </a:solidFill>
              <a:latin typeface="Century Gothic" panose="020B0502020202020204" pitchFamily="34" charset="0"/>
            </a:endParaRP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How many there are</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Where they are located</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How many beds each one has</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The difference between intensive care and a normal ward? </a:t>
            </a:r>
          </a:p>
          <a:p>
            <a:pPr marL="285750" indent="-285750">
              <a:buFont typeface="Arial" panose="020B0604020202020204" pitchFamily="34" charset="0"/>
              <a:buChar char="•"/>
            </a:pPr>
            <a:r>
              <a:rPr lang="en-GB" sz="1400" b="1" u="sng" dirty="0">
                <a:solidFill>
                  <a:schemeClr val="tx1"/>
                </a:solidFill>
                <a:latin typeface="Century Gothic" panose="020B0502020202020204" pitchFamily="34" charset="0"/>
              </a:rPr>
              <a:t>Challenge</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How might the development of these hospitals impact the spread and control of the coronavirus?</a:t>
            </a:r>
          </a:p>
          <a:p>
            <a:pPr marL="285750" indent="-285750">
              <a:buFont typeface="Arial" panose="020B0604020202020204" pitchFamily="34" charset="0"/>
              <a:buChar char="•"/>
            </a:pPr>
            <a:r>
              <a:rPr lang="en-GB" sz="1400" dirty="0">
                <a:solidFill>
                  <a:schemeClr val="tx1"/>
                </a:solidFill>
                <a:latin typeface="Century Gothic" panose="020B0502020202020204" pitchFamily="34" charset="0"/>
              </a:rPr>
              <a:t>How much have they been used?</a:t>
            </a:r>
          </a:p>
        </p:txBody>
      </p:sp>
      <p:sp>
        <p:nvSpPr>
          <p:cNvPr id="10" name="Rectangle 9">
            <a:extLst>
              <a:ext uri="{FF2B5EF4-FFF2-40B4-BE49-F238E27FC236}">
                <a16:creationId xmlns:a16="http://schemas.microsoft.com/office/drawing/2014/main" id="{00DC01BC-571D-4779-A431-5F4F95CBC525}"/>
              </a:ext>
            </a:extLst>
          </p:cNvPr>
          <p:cNvSpPr/>
          <p:nvPr/>
        </p:nvSpPr>
        <p:spPr>
          <a:xfrm>
            <a:off x="766576" y="462612"/>
            <a:ext cx="4303952" cy="1384995"/>
          </a:xfrm>
          <a:prstGeom prst="rect">
            <a:avLst/>
          </a:prstGeom>
        </p:spPr>
        <p:txBody>
          <a:bodyPr wrap="square">
            <a:spAutoFit/>
          </a:bodyPr>
          <a:lstStyle/>
          <a:p>
            <a:pPr lvl="1"/>
            <a:r>
              <a:rPr lang="en-GB" sz="2800" b="1" dirty="0">
                <a:solidFill>
                  <a:srgbClr val="FF3399"/>
                </a:solidFill>
              </a:rPr>
              <a:t>NIGHTINGALE HOSPITALS RESEARCH TASK</a:t>
            </a:r>
          </a:p>
        </p:txBody>
      </p:sp>
      <p:pic>
        <p:nvPicPr>
          <p:cNvPr id="14" name="Picture 13">
            <a:extLst>
              <a:ext uri="{FF2B5EF4-FFF2-40B4-BE49-F238E27FC236}">
                <a16:creationId xmlns:a16="http://schemas.microsoft.com/office/drawing/2014/main" id="{BB639DCE-4584-47C5-B734-7E77D7F6B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02" y="100727"/>
            <a:ext cx="1490475" cy="1868428"/>
          </a:xfrm>
          <a:prstGeom prst="rect">
            <a:avLst/>
          </a:prstGeom>
        </p:spPr>
      </p:pic>
    </p:spTree>
    <p:extLst>
      <p:ext uri="{BB962C8B-B14F-4D97-AF65-F5344CB8AC3E}">
        <p14:creationId xmlns:p14="http://schemas.microsoft.com/office/powerpoint/2010/main" val="12694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6C84-4D93-405C-9341-94D09E2C1F42}"/>
              </a:ext>
            </a:extLst>
          </p:cNvPr>
          <p:cNvSpPr>
            <a:spLocks noGrp="1"/>
          </p:cNvSpPr>
          <p:nvPr>
            <p:ph type="title"/>
          </p:nvPr>
        </p:nvSpPr>
        <p:spPr>
          <a:xfrm>
            <a:off x="223838" y="234775"/>
            <a:ext cx="6162675" cy="748945"/>
          </a:xfrm>
        </p:spPr>
        <p:txBody>
          <a:bodyPr>
            <a:normAutofit fontScale="90000"/>
          </a:bodyPr>
          <a:lstStyle/>
          <a:p>
            <a:pPr algn="ctr"/>
            <a:r>
              <a:rPr lang="en-GB" b="1" dirty="0">
                <a:solidFill>
                  <a:srgbClr val="FF3399"/>
                </a:solidFill>
              </a:rPr>
              <a:t>Extension Activity – optional</a:t>
            </a:r>
            <a:br>
              <a:rPr lang="en-GB" b="1" dirty="0"/>
            </a:br>
            <a:r>
              <a:rPr lang="en-GB" b="1" dirty="0"/>
              <a:t>Pandemic Phases </a:t>
            </a:r>
          </a:p>
        </p:txBody>
      </p:sp>
      <p:sp>
        <p:nvSpPr>
          <p:cNvPr id="3" name="Content Placeholder 2">
            <a:extLst>
              <a:ext uri="{FF2B5EF4-FFF2-40B4-BE49-F238E27FC236}">
                <a16:creationId xmlns:a16="http://schemas.microsoft.com/office/drawing/2014/main" id="{9530CA42-DC3E-442B-9837-C6D0BD727166}"/>
              </a:ext>
            </a:extLst>
          </p:cNvPr>
          <p:cNvSpPr>
            <a:spLocks noGrp="1"/>
          </p:cNvSpPr>
          <p:nvPr>
            <p:ph idx="1"/>
          </p:nvPr>
        </p:nvSpPr>
        <p:spPr>
          <a:xfrm>
            <a:off x="223838" y="983720"/>
            <a:ext cx="6410324" cy="6236230"/>
          </a:xfrm>
        </p:spPr>
        <p:txBody>
          <a:bodyPr>
            <a:normAutofit fontScale="92500"/>
          </a:bodyPr>
          <a:lstStyle/>
          <a:p>
            <a:pPr marL="0" indent="0">
              <a:buNone/>
            </a:pPr>
            <a:r>
              <a:rPr lang="en-GB" dirty="0"/>
              <a:t>2018 marked the 100th anniversary of one of the largest public health crises in modern history, the 1918 influenza pandemic known colloquially as “Spanish flu.” The intensity and speed with which it struck were almost unimaginable – infecting one-third of the Earth’s population, which at the time was about 500 million people. By the time it subsided in 1920, tens of millions people are thought to have died. By 1952, it was decided that an influenza surveillance system was needed for the “collection, correlation, and distribution of  information regarding occurrence, epidemiology and laboratory findings”. This is known as the Global Influenza Surveillance and Response System (GISRS). It was predicted that the next pandemic would most likely be caused by influenza.</a:t>
            </a:r>
          </a:p>
          <a:p>
            <a:pPr marL="0" indent="0">
              <a:buNone/>
            </a:pPr>
            <a:r>
              <a:rPr lang="en-GB" dirty="0"/>
              <a:t>This has lead WHO to conduct and watch outbreaks of strains of flu and colds across the world and create detailed reports on the readiness of countries and also to map out the stages of a pandemic and main actions to be taken in order to minimise the impact of this type of event. </a:t>
            </a:r>
          </a:p>
          <a:p>
            <a:pPr marL="0" indent="0">
              <a:buNone/>
            </a:pPr>
            <a:r>
              <a:rPr lang="en-GB" b="1" dirty="0"/>
              <a:t>Task 5: Below is a link to the WHO pandemic phase descriptions; use these alongside research on the response to the COVID-19 Pandemic in order to complete the table on the next slide. </a:t>
            </a:r>
          </a:p>
        </p:txBody>
      </p:sp>
      <p:sp>
        <p:nvSpPr>
          <p:cNvPr id="4" name="Slide Number Placeholder 3">
            <a:extLst>
              <a:ext uri="{FF2B5EF4-FFF2-40B4-BE49-F238E27FC236}">
                <a16:creationId xmlns:a16="http://schemas.microsoft.com/office/drawing/2014/main" id="{FFA808FA-582E-412A-9FCA-A610573DEB3A}"/>
              </a:ext>
            </a:extLst>
          </p:cNvPr>
          <p:cNvSpPr>
            <a:spLocks noGrp="1"/>
          </p:cNvSpPr>
          <p:nvPr>
            <p:ph type="sldNum" sz="quarter" idx="12"/>
          </p:nvPr>
        </p:nvSpPr>
        <p:spPr/>
        <p:txBody>
          <a:bodyPr/>
          <a:lstStyle/>
          <a:p>
            <a:fld id="{42197ACC-EB3C-4466-A41B-F6CC006DF8B4}" type="slidenum">
              <a:rPr lang="en-GB" smtClean="0"/>
              <a:t>15</a:t>
            </a:fld>
            <a:endParaRPr lang="en-GB"/>
          </a:p>
        </p:txBody>
      </p:sp>
      <p:pic>
        <p:nvPicPr>
          <p:cNvPr id="5122" name="Picture 2" descr="Epidemic vs. Pandemic: Comparison and Occurrence | U.S. News">
            <a:extLst>
              <a:ext uri="{FF2B5EF4-FFF2-40B4-BE49-F238E27FC236}">
                <a16:creationId xmlns:a16="http://schemas.microsoft.com/office/drawing/2014/main" id="{4C971D22-D7B9-4DEA-A32A-7D999DD000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661" y="8166100"/>
            <a:ext cx="396960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demic vs. Pandemic, What Is the Difference Between an Epidemic ...">
            <a:extLst>
              <a:ext uri="{FF2B5EF4-FFF2-40B4-BE49-F238E27FC236}">
                <a16:creationId xmlns:a16="http://schemas.microsoft.com/office/drawing/2014/main" id="{03F036D3-FFC2-4EB1-9436-3AB22F46E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66100"/>
            <a:ext cx="2781300" cy="173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79FFA4-301B-4A23-9CD7-63D236ECB538}"/>
              </a:ext>
            </a:extLst>
          </p:cNvPr>
          <p:cNvSpPr/>
          <p:nvPr/>
        </p:nvSpPr>
        <p:spPr>
          <a:xfrm>
            <a:off x="347663" y="7219950"/>
            <a:ext cx="6162674" cy="646331"/>
          </a:xfrm>
          <a:prstGeom prst="rect">
            <a:avLst/>
          </a:prstGeom>
        </p:spPr>
        <p:txBody>
          <a:bodyPr wrap="square">
            <a:spAutoFit/>
          </a:bodyPr>
          <a:lstStyle/>
          <a:p>
            <a:r>
              <a:rPr lang="en-GB" dirty="0">
                <a:hlinkClick r:id="rId4"/>
              </a:rPr>
              <a:t>https://www.who.int/influenza/resources/documents/pandemic_phase_descriptions_and_actions.pdf</a:t>
            </a:r>
            <a:endParaRPr lang="en-GB" dirty="0"/>
          </a:p>
        </p:txBody>
      </p:sp>
    </p:spTree>
    <p:extLst>
      <p:ext uri="{BB962C8B-B14F-4D97-AF65-F5344CB8AC3E}">
        <p14:creationId xmlns:p14="http://schemas.microsoft.com/office/powerpoint/2010/main" val="82830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0A4268-73EA-40B0-815A-D18F027CA359}"/>
              </a:ext>
            </a:extLst>
          </p:cNvPr>
          <p:cNvGraphicFramePr>
            <a:graphicFrameLocks noGrp="1"/>
          </p:cNvGraphicFramePr>
          <p:nvPr>
            <p:ph idx="1"/>
            <p:extLst>
              <p:ext uri="{D42A27DB-BD31-4B8C-83A1-F6EECF244321}">
                <p14:modId xmlns:p14="http://schemas.microsoft.com/office/powerpoint/2010/main" val="3623738656"/>
              </p:ext>
            </p:extLst>
          </p:nvPr>
        </p:nvGraphicFramePr>
        <p:xfrm>
          <a:off x="114940" y="197200"/>
          <a:ext cx="6628119" cy="8481060"/>
        </p:xfrm>
        <a:graphic>
          <a:graphicData uri="http://schemas.openxmlformats.org/drawingml/2006/table">
            <a:tbl>
              <a:tblPr firstRow="1" bandRow="1">
                <a:tableStyleId>{5940675A-B579-460E-94D1-54222C63F5DA}</a:tableStyleId>
              </a:tblPr>
              <a:tblGrid>
                <a:gridCol w="636247">
                  <a:extLst>
                    <a:ext uri="{9D8B030D-6E8A-4147-A177-3AD203B41FA5}">
                      <a16:colId xmlns:a16="http://schemas.microsoft.com/office/drawing/2014/main" val="1213900921"/>
                    </a:ext>
                  </a:extLst>
                </a:gridCol>
                <a:gridCol w="1497968">
                  <a:extLst>
                    <a:ext uri="{9D8B030D-6E8A-4147-A177-3AD203B41FA5}">
                      <a16:colId xmlns:a16="http://schemas.microsoft.com/office/drawing/2014/main" val="631131012"/>
                    </a:ext>
                  </a:extLst>
                </a:gridCol>
                <a:gridCol w="1497968">
                  <a:extLst>
                    <a:ext uri="{9D8B030D-6E8A-4147-A177-3AD203B41FA5}">
                      <a16:colId xmlns:a16="http://schemas.microsoft.com/office/drawing/2014/main" val="3170595726"/>
                    </a:ext>
                  </a:extLst>
                </a:gridCol>
                <a:gridCol w="1497968">
                  <a:extLst>
                    <a:ext uri="{9D8B030D-6E8A-4147-A177-3AD203B41FA5}">
                      <a16:colId xmlns:a16="http://schemas.microsoft.com/office/drawing/2014/main" val="2806732582"/>
                    </a:ext>
                  </a:extLst>
                </a:gridCol>
                <a:gridCol w="1497968">
                  <a:extLst>
                    <a:ext uri="{9D8B030D-6E8A-4147-A177-3AD203B41FA5}">
                      <a16:colId xmlns:a16="http://schemas.microsoft.com/office/drawing/2014/main" val="2680698332"/>
                    </a:ext>
                  </a:extLst>
                </a:gridCol>
              </a:tblGrid>
              <a:tr h="530469">
                <a:tc>
                  <a:txBody>
                    <a:bodyPr/>
                    <a:lstStyle/>
                    <a:p>
                      <a:r>
                        <a:rPr lang="en-GB" sz="1200" dirty="0"/>
                        <a:t>Phase</a:t>
                      </a:r>
                      <a:endParaRPr lang="en-GB" sz="1200" b="0" dirty="0"/>
                    </a:p>
                  </a:txBody>
                  <a:tcPr/>
                </a:tc>
                <a:tc>
                  <a:txBody>
                    <a:bodyPr/>
                    <a:lstStyle/>
                    <a:p>
                      <a:r>
                        <a:rPr lang="en-GB" sz="1200" dirty="0"/>
                        <a:t>WHO Suggested Actions</a:t>
                      </a:r>
                    </a:p>
                  </a:txBody>
                  <a:tcPr/>
                </a:tc>
                <a:tc>
                  <a:txBody>
                    <a:bodyPr/>
                    <a:lstStyle/>
                    <a:p>
                      <a:r>
                        <a:rPr lang="en-GB" sz="1200" dirty="0"/>
                        <a:t>UK Actions </a:t>
                      </a:r>
                    </a:p>
                  </a:txBody>
                  <a:tcPr/>
                </a:tc>
                <a:tc>
                  <a:txBody>
                    <a:bodyPr/>
                    <a:lstStyle/>
                    <a:p>
                      <a:r>
                        <a:rPr lang="en-GB" sz="1200" dirty="0"/>
                        <a:t>Effectiveness of response</a:t>
                      </a:r>
                    </a:p>
                  </a:txBody>
                  <a:tcPr/>
                </a:tc>
                <a:tc>
                  <a:txBody>
                    <a:bodyPr/>
                    <a:lstStyle/>
                    <a:p>
                      <a:r>
                        <a:rPr lang="en-GB" sz="1200" dirty="0"/>
                        <a:t>Recommendations for future pandemic planning</a:t>
                      </a:r>
                    </a:p>
                  </a:txBody>
                  <a:tcPr/>
                </a:tc>
                <a:extLst>
                  <a:ext uri="{0D108BD9-81ED-4DB2-BD59-A6C34878D82A}">
                    <a16:rowId xmlns:a16="http://schemas.microsoft.com/office/drawing/2014/main" val="3029165631"/>
                  </a:ext>
                </a:extLst>
              </a:tr>
              <a:tr h="530469">
                <a:tc>
                  <a:txBody>
                    <a:bodyPr/>
                    <a:lstStyle/>
                    <a:p>
                      <a:pPr algn="ctr"/>
                      <a:r>
                        <a:rPr lang="en-GB" sz="1600" dirty="0"/>
                        <a:t>1</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20951699"/>
                  </a:ext>
                </a:extLst>
              </a:tr>
              <a:tr h="423537">
                <a:tc>
                  <a:txBody>
                    <a:bodyPr/>
                    <a:lstStyle/>
                    <a:p>
                      <a:pPr algn="ctr"/>
                      <a:r>
                        <a:rPr lang="en-GB" sz="1600" dirty="0"/>
                        <a:t>2</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6190756"/>
                  </a:ext>
                </a:extLst>
              </a:tr>
              <a:tr h="530469">
                <a:tc>
                  <a:txBody>
                    <a:bodyPr/>
                    <a:lstStyle/>
                    <a:p>
                      <a:pPr algn="ctr"/>
                      <a:r>
                        <a:rPr lang="en-GB" sz="1600" dirty="0"/>
                        <a:t>3</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62418632"/>
                  </a:ext>
                </a:extLst>
              </a:tr>
              <a:tr h="530469">
                <a:tc>
                  <a:txBody>
                    <a:bodyPr/>
                    <a:lstStyle/>
                    <a:p>
                      <a:pPr algn="ctr"/>
                      <a:r>
                        <a:rPr lang="en-GB" sz="1600" dirty="0"/>
                        <a:t>4</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23727212"/>
                  </a:ext>
                </a:extLst>
              </a:tr>
              <a:tr h="530469">
                <a:tc>
                  <a:txBody>
                    <a:bodyPr/>
                    <a:lstStyle/>
                    <a:p>
                      <a:pPr algn="ctr"/>
                      <a:r>
                        <a:rPr lang="en-GB" sz="1600" dirty="0"/>
                        <a:t>5</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99295659"/>
                  </a:ext>
                </a:extLst>
              </a:tr>
              <a:tr h="530469">
                <a:tc>
                  <a:txBody>
                    <a:bodyPr/>
                    <a:lstStyle/>
                    <a:p>
                      <a:pPr algn="ctr"/>
                      <a:r>
                        <a:rPr lang="en-GB" sz="1600" dirty="0"/>
                        <a:t>6</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776420222"/>
                  </a:ext>
                </a:extLst>
              </a:tr>
              <a:tr h="530469">
                <a:tc>
                  <a:txBody>
                    <a:bodyPr/>
                    <a:lstStyle/>
                    <a:p>
                      <a:pPr algn="ctr"/>
                      <a:r>
                        <a:rPr lang="en-GB" sz="1600" dirty="0"/>
                        <a:t>Post Peak </a:t>
                      </a:r>
                    </a:p>
                  </a:txBody>
                  <a:tcPr/>
                </a:tc>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37431394"/>
                  </a:ext>
                </a:extLst>
              </a:tr>
            </a:tbl>
          </a:graphicData>
        </a:graphic>
      </p:graphicFrame>
      <p:sp>
        <p:nvSpPr>
          <p:cNvPr id="4" name="Slide Number Placeholder 3">
            <a:extLst>
              <a:ext uri="{FF2B5EF4-FFF2-40B4-BE49-F238E27FC236}">
                <a16:creationId xmlns:a16="http://schemas.microsoft.com/office/drawing/2014/main" id="{6D575B47-5756-4732-ACDE-1EF2FD7C3B5D}"/>
              </a:ext>
            </a:extLst>
          </p:cNvPr>
          <p:cNvSpPr>
            <a:spLocks noGrp="1"/>
          </p:cNvSpPr>
          <p:nvPr>
            <p:ph type="sldNum" sz="quarter" idx="12"/>
          </p:nvPr>
        </p:nvSpPr>
        <p:spPr/>
        <p:txBody>
          <a:bodyPr/>
          <a:lstStyle/>
          <a:p>
            <a:fld id="{42197ACC-EB3C-4466-A41B-F6CC006DF8B4}" type="slidenum">
              <a:rPr lang="en-GB" smtClean="0"/>
              <a:t>16</a:t>
            </a:fld>
            <a:endParaRPr lang="en-GB"/>
          </a:p>
        </p:txBody>
      </p:sp>
    </p:spTree>
    <p:extLst>
      <p:ext uri="{BB962C8B-B14F-4D97-AF65-F5344CB8AC3E}">
        <p14:creationId xmlns:p14="http://schemas.microsoft.com/office/powerpoint/2010/main" val="201477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fontScale="90000"/>
          </a:bodyPr>
          <a:lstStyle/>
          <a:p>
            <a:pPr algn="ctr"/>
            <a:r>
              <a:rPr lang="en-GB" b="1" dirty="0">
                <a:solidFill>
                  <a:srgbClr val="002060"/>
                </a:solidFill>
              </a:rPr>
              <a:t>Passport to Sixth Form</a:t>
            </a:r>
            <a:br>
              <a:rPr lang="en-GB" b="1" dirty="0">
                <a:solidFill>
                  <a:srgbClr val="002060"/>
                </a:solidFill>
              </a:rPr>
            </a:br>
            <a:r>
              <a:rPr lang="en-GB" b="1" dirty="0">
                <a:solidFill>
                  <a:srgbClr val="002060"/>
                </a:solidFill>
              </a:rPr>
              <a:t>Check list</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257176" y="1152525"/>
            <a:ext cx="6467476" cy="8399689"/>
          </a:xfrm>
          <a:ln w="28575"/>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endParaRPr lang="en-GB" sz="1800" dirty="0"/>
          </a:p>
          <a:p>
            <a:pPr marL="0" indent="0">
              <a:buNone/>
            </a:pPr>
            <a:r>
              <a:rPr lang="en-GB" sz="1400" dirty="0"/>
              <a:t>Use this list to make sure you have everything you need to hand in when you start your Level 3 BTEC in Health and Social Care. </a:t>
            </a:r>
          </a:p>
          <a:p>
            <a:pPr marL="0" indent="0">
              <a:buNone/>
            </a:pPr>
            <a:r>
              <a:rPr lang="en-GB" sz="1800" dirty="0"/>
              <a:t>	</a:t>
            </a:r>
          </a:p>
          <a:p>
            <a:pPr marL="0" indent="0">
              <a:buNone/>
            </a:pPr>
            <a:r>
              <a:rPr lang="en-GB" sz="1800" dirty="0"/>
              <a:t>	</a:t>
            </a:r>
          </a:p>
          <a:p>
            <a:pPr marL="0" indent="0">
              <a:buNone/>
            </a:pPr>
            <a:r>
              <a:rPr lang="en-GB" sz="1800" dirty="0"/>
              <a:t>	Complete at least 3 sections of the learning 	log, page 7</a:t>
            </a:r>
          </a:p>
          <a:p>
            <a:pPr marL="0" indent="0">
              <a:buNone/>
            </a:pPr>
            <a:endParaRPr lang="en-GB" sz="1800" dirty="0"/>
          </a:p>
          <a:p>
            <a:pPr marL="0" indent="0">
              <a:buNone/>
            </a:pPr>
            <a:r>
              <a:rPr lang="en-GB" sz="1800" dirty="0"/>
              <a:t>	Completed glossary of key terms, page 8-9</a:t>
            </a:r>
          </a:p>
          <a:p>
            <a:pPr marL="0" indent="0">
              <a:buNone/>
            </a:pPr>
            <a:endParaRPr lang="en-GB" sz="1800" dirty="0"/>
          </a:p>
          <a:p>
            <a:pPr marL="0" indent="0">
              <a:buNone/>
            </a:pPr>
            <a:r>
              <a:rPr lang="en-GB" sz="1800" dirty="0"/>
              <a:t>	Filled in A-Z of Health and Social Care, page 	10</a:t>
            </a:r>
          </a:p>
          <a:p>
            <a:pPr marL="0" indent="0">
              <a:buNone/>
            </a:pPr>
            <a:r>
              <a:rPr lang="en-GB" sz="1800" dirty="0"/>
              <a:t>	</a:t>
            </a:r>
          </a:p>
          <a:p>
            <a:pPr marL="0" indent="0">
              <a:buNone/>
            </a:pPr>
            <a:r>
              <a:rPr lang="en-GB" sz="1800" dirty="0"/>
              <a:t>	One in depth fact file on a role within the Health and 	Social Care sector and other activities, page 11-13</a:t>
            </a:r>
          </a:p>
          <a:p>
            <a:pPr marL="0" indent="0">
              <a:buNone/>
            </a:pPr>
            <a:endParaRPr lang="en-GB" sz="1800" dirty="0"/>
          </a:p>
          <a:p>
            <a:pPr marL="0" indent="0">
              <a:buNone/>
            </a:pPr>
            <a:r>
              <a:rPr lang="en-GB" sz="1800" dirty="0"/>
              <a:t>	Completed Nightingales Hospital research, page 14.</a:t>
            </a:r>
          </a:p>
          <a:p>
            <a:pPr marL="0" indent="0">
              <a:buNone/>
            </a:pPr>
            <a:endParaRPr lang="en-GB" sz="1800" dirty="0"/>
          </a:p>
          <a:p>
            <a:pPr marL="0" indent="0">
              <a:buNone/>
            </a:pPr>
            <a:r>
              <a:rPr lang="en-GB" sz="1800" dirty="0"/>
              <a:t>	</a:t>
            </a:r>
          </a:p>
          <a:p>
            <a:pPr marL="0" indent="0">
              <a:buNone/>
            </a:pPr>
            <a:r>
              <a:rPr lang="en-GB" sz="1800" dirty="0"/>
              <a:t>	</a:t>
            </a:r>
            <a:r>
              <a:rPr lang="en-GB" sz="1800" i="1" dirty="0"/>
              <a:t>Optional, Extension task – Pandemic phases 15-16</a:t>
            </a:r>
          </a:p>
          <a:p>
            <a:pPr marL="0" indent="0">
              <a:buNone/>
            </a:pPr>
            <a:endParaRPr lang="en-GB" sz="1800" i="1" dirty="0"/>
          </a:p>
          <a:p>
            <a:pPr marL="0" indent="0" algn="ctr">
              <a:buNone/>
            </a:pPr>
            <a:r>
              <a:rPr lang="en-GB" sz="1800" i="1" dirty="0">
                <a:solidFill>
                  <a:srgbClr val="FF3399"/>
                </a:solidFill>
              </a:rPr>
              <a:t>We are very much looking forward to meeting you when you begin your Post 16 Health and Social Care learning journey </a:t>
            </a:r>
          </a:p>
          <a:p>
            <a:pPr marL="0" indent="0" algn="ctr">
              <a:buNone/>
            </a:pPr>
            <a:r>
              <a:rPr lang="en-GB" sz="1800" i="1" dirty="0">
                <a:solidFill>
                  <a:srgbClr val="0070C0"/>
                </a:solidFill>
              </a:rPr>
              <a:t>Mrs Rawles and the team</a:t>
            </a:r>
          </a:p>
          <a:p>
            <a:pPr marL="0" indent="0" algn="ctr">
              <a:buNone/>
            </a:pPr>
            <a:endParaRPr lang="en-GB" sz="1800" i="1" dirty="0">
              <a:solidFill>
                <a:srgbClr val="0070C0"/>
              </a:solidFill>
            </a:endParaRPr>
          </a:p>
          <a:p>
            <a:pPr marL="0" indent="0" algn="ctr">
              <a:buNone/>
            </a:pPr>
            <a:r>
              <a:rPr lang="en-GB" sz="1800" i="1" dirty="0">
                <a:solidFill>
                  <a:srgbClr val="0070C0"/>
                </a:solidFill>
              </a:rPr>
              <a:t>If you have any questions relating to this work or </a:t>
            </a:r>
            <a:r>
              <a:rPr lang="en-GB" sz="1800" i="1">
                <a:solidFill>
                  <a:srgbClr val="0070C0"/>
                </a:solidFill>
              </a:rPr>
              <a:t>the course, </a:t>
            </a:r>
            <a:r>
              <a:rPr lang="en-GB" sz="1800" i="1" dirty="0">
                <a:solidFill>
                  <a:srgbClr val="0070C0"/>
                </a:solidFill>
              </a:rPr>
              <a:t>you can contact me at anna.rawles@exmouthcollege.devon.sch.uk </a:t>
            </a:r>
          </a:p>
          <a:p>
            <a:pPr marL="0" indent="0" algn="ctr">
              <a:buNone/>
            </a:pPr>
            <a:endParaRPr lang="en-GB" sz="1800" i="1" dirty="0">
              <a:solidFill>
                <a:srgbClr val="0070C0"/>
              </a:solidFill>
            </a:endParaRPr>
          </a:p>
        </p:txBody>
      </p:sp>
      <p:sp>
        <p:nvSpPr>
          <p:cNvPr id="5" name="Rectangle 4">
            <a:extLst>
              <a:ext uri="{FF2B5EF4-FFF2-40B4-BE49-F238E27FC236}">
                <a16:creationId xmlns:a16="http://schemas.microsoft.com/office/drawing/2014/main" id="{A193D1ED-3FD6-4314-96A7-CDD384AA2B2A}"/>
              </a:ext>
            </a:extLst>
          </p:cNvPr>
          <p:cNvSpPr/>
          <p:nvPr/>
        </p:nvSpPr>
        <p:spPr>
          <a:xfrm>
            <a:off x="304802" y="249614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304800" y="4738317"/>
            <a:ext cx="481012" cy="546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A2A45A1-F065-4439-9CFA-0C99E7CC4345}"/>
              </a:ext>
            </a:extLst>
          </p:cNvPr>
          <p:cNvSpPr/>
          <p:nvPr/>
        </p:nvSpPr>
        <p:spPr>
          <a:xfrm>
            <a:off x="304800" y="668266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304802" y="391788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0B1C4DC-F559-4762-BFC2-755EDFE22A0D}"/>
              </a:ext>
            </a:extLst>
          </p:cNvPr>
          <p:cNvSpPr/>
          <p:nvPr/>
        </p:nvSpPr>
        <p:spPr>
          <a:xfrm>
            <a:off x="304802" y="322288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0957168-495E-4E99-8F22-1EA8F2F477C0}"/>
              </a:ext>
            </a:extLst>
          </p:cNvPr>
          <p:cNvSpPr/>
          <p:nvPr/>
        </p:nvSpPr>
        <p:spPr>
          <a:xfrm>
            <a:off x="304800" y="5609767"/>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mbulance">
            <a:extLst>
              <a:ext uri="{FF2B5EF4-FFF2-40B4-BE49-F238E27FC236}">
                <a16:creationId xmlns:a16="http://schemas.microsoft.com/office/drawing/2014/main" id="{15732DE1-06BA-4A4B-9E3C-3F4B6871C7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2728" y="7839075"/>
            <a:ext cx="914400" cy="914400"/>
          </a:xfrm>
          <a:prstGeom prst="rect">
            <a:avLst/>
          </a:prstGeom>
        </p:spPr>
      </p:pic>
    </p:spTree>
    <p:extLst>
      <p:ext uri="{BB962C8B-B14F-4D97-AF65-F5344CB8AC3E}">
        <p14:creationId xmlns:p14="http://schemas.microsoft.com/office/powerpoint/2010/main" val="7929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471486" y="152270"/>
            <a:ext cx="5915025" cy="1110895"/>
          </a:xfrm>
        </p:spPr>
        <p:txBody>
          <a:bodyPr/>
          <a:lstStyle/>
          <a:p>
            <a:pPr algn="ctr"/>
            <a:r>
              <a:rPr lang="en-GB" b="1" u="sng" dirty="0">
                <a:latin typeface="Bahnschrift Light" panose="020B0502040204020203" pitchFamily="34" charset="0"/>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a:normAutofit/>
          </a:bodyPr>
          <a:lstStyle/>
          <a:p>
            <a:pPr marL="0" indent="0">
              <a:buNone/>
            </a:pPr>
            <a:r>
              <a:rPr lang="en-GB" dirty="0"/>
              <a:t>What will I be studying?				Page 3</a:t>
            </a:r>
          </a:p>
          <a:p>
            <a:pPr marL="0" indent="0">
              <a:buNone/>
            </a:pPr>
            <a:r>
              <a:rPr lang="en-GB" dirty="0"/>
              <a:t>Recommended Netflix Programmes		Page 4</a:t>
            </a:r>
          </a:p>
          <a:p>
            <a:pPr marL="0" indent="0">
              <a:buNone/>
            </a:pPr>
            <a:r>
              <a:rPr lang="en-GB" dirty="0"/>
              <a:t>Other recommended watching 			Page 5</a:t>
            </a:r>
          </a:p>
          <a:p>
            <a:pPr marL="0" indent="0">
              <a:buNone/>
            </a:pPr>
            <a:r>
              <a:rPr lang="en-GB" dirty="0"/>
              <a:t>Recommended Reading 				Page 6</a:t>
            </a:r>
          </a:p>
          <a:p>
            <a:pPr marL="0" indent="0">
              <a:buNone/>
            </a:pPr>
            <a:r>
              <a:rPr lang="en-GB" dirty="0"/>
              <a:t>Learning Log					Page 7</a:t>
            </a:r>
          </a:p>
          <a:p>
            <a:pPr marL="0" indent="0">
              <a:buNone/>
            </a:pPr>
            <a:r>
              <a:rPr lang="en-GB" dirty="0"/>
              <a:t>Key word Glossary					Page 8-9</a:t>
            </a:r>
          </a:p>
          <a:p>
            <a:pPr marL="0" indent="0">
              <a:buNone/>
            </a:pPr>
            <a:r>
              <a:rPr lang="en-GB" dirty="0"/>
              <a:t>A-Z Challenge					Page 10</a:t>
            </a:r>
          </a:p>
          <a:p>
            <a:pPr marL="0" indent="0">
              <a:buNone/>
            </a:pPr>
            <a:r>
              <a:rPr lang="en-GB" dirty="0"/>
              <a:t>Roles in Health and Social Care			Page 11-13</a:t>
            </a:r>
          </a:p>
          <a:p>
            <a:pPr marL="0" indent="0">
              <a:buNone/>
            </a:pPr>
            <a:r>
              <a:rPr lang="en-GB" dirty="0"/>
              <a:t>Nightingale Hospitals Research			Page 14</a:t>
            </a:r>
          </a:p>
          <a:p>
            <a:pPr marL="0" indent="0">
              <a:buNone/>
            </a:pPr>
            <a:r>
              <a:rPr lang="en-GB" dirty="0"/>
              <a:t>Extension Task – Pandemic Phases		Page 15-16</a:t>
            </a:r>
          </a:p>
          <a:p>
            <a:pPr marL="0" indent="0">
              <a:buNone/>
            </a:pPr>
            <a:r>
              <a:rPr lang="en-GB" dirty="0"/>
              <a:t>Checklist for September				Page 17</a:t>
            </a:r>
          </a:p>
          <a:p>
            <a:pPr marL="0" indent="0">
              <a:buNone/>
            </a:pPr>
            <a:endParaRPr lang="en-GB" dirty="0"/>
          </a:p>
          <a:p>
            <a:pPr marL="0" indent="0">
              <a:buNone/>
            </a:pPr>
            <a:endParaRPr lang="en-GB" dirty="0"/>
          </a:p>
        </p:txBody>
      </p:sp>
      <p:pic>
        <p:nvPicPr>
          <p:cNvPr id="1026" name="Picture 2" descr="3 Lifespan Development flashcards on Tinycards">
            <a:extLst>
              <a:ext uri="{FF2B5EF4-FFF2-40B4-BE49-F238E27FC236}">
                <a16:creationId xmlns:a16="http://schemas.microsoft.com/office/drawing/2014/main" id="{21281C4B-EFA6-4153-ACED-DFAAA4A5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6" y="7624498"/>
            <a:ext cx="5915026" cy="2242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solidFill>
                  <a:srgbClr val="FF0066"/>
                </a:solidFill>
              </a:rPr>
              <a:t>What will I be studying?</a:t>
            </a:r>
          </a:p>
        </p:txBody>
      </p:sp>
      <p:sp>
        <p:nvSpPr>
          <p:cNvPr id="3" name="Content Placeholder 2"/>
          <p:cNvSpPr>
            <a:spLocks noGrp="1"/>
          </p:cNvSpPr>
          <p:nvPr>
            <p:ph idx="1"/>
          </p:nvPr>
        </p:nvSpPr>
        <p:spPr>
          <a:xfrm>
            <a:off x="216568" y="914400"/>
            <a:ext cx="6458702" cy="8743950"/>
          </a:xfrm>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100" dirty="0">
                <a:latin typeface="Arial" panose="020B0604020202020204" pitchFamily="34" charset="0"/>
                <a:cs typeface="Arial" panose="020B0604020202020204" pitchFamily="34" charset="0"/>
              </a:rPr>
              <a:t>This course allows you to gain an insight into the many roles available within health and social care from nurses to social workers, paramedics and support workers.  You will be studying four units which will help you to gain skills that will be valuable in your chosen profession or future study. You will learn about the human body and mind alongside the physical, intellectual, social and emotional changes across time. You will learn what it means to work in the Health and Social Care sector and what skills and behaviours you will need to develop. You will study the following units; although the final one is subject to change and you may not study them in this order. </a:t>
            </a:r>
          </a:p>
          <a:p>
            <a:pPr marL="0" indent="0">
              <a:buNone/>
            </a:pPr>
            <a:r>
              <a:rPr lang="en-GB" sz="1400" b="1" dirty="0">
                <a:solidFill>
                  <a:srgbClr val="002060"/>
                </a:solidFill>
                <a:latin typeface="Arial" panose="020B0604020202020204" pitchFamily="34" charset="0"/>
                <a:cs typeface="Arial" panose="020B0604020202020204" pitchFamily="34" charset="0"/>
              </a:rPr>
              <a:t>During unit one, Human Lifespan Development, you will focus on:</a:t>
            </a:r>
          </a:p>
          <a:p>
            <a:r>
              <a:rPr lang="en-GB" sz="1100" dirty="0">
                <a:latin typeface="Arial" panose="020B0604020202020204" pitchFamily="34" charset="0"/>
                <a:cs typeface="Arial" panose="020B0604020202020204" pitchFamily="34" charset="0"/>
              </a:rPr>
              <a:t>The different influences on an individual’s development and how this relates to their care needs. </a:t>
            </a:r>
          </a:p>
          <a:p>
            <a:r>
              <a:rPr lang="en-GB" sz="1100" dirty="0">
                <a:latin typeface="Arial" panose="020B0604020202020204" pitchFamily="34" charset="0"/>
                <a:cs typeface="Arial" panose="020B0604020202020204" pitchFamily="34" charset="0"/>
              </a:rPr>
              <a:t>The biological, psychological and sociological theories associated with human lifespan development. </a:t>
            </a:r>
          </a:p>
          <a:p>
            <a:r>
              <a:rPr lang="en-GB" sz="1100" dirty="0">
                <a:latin typeface="Arial" panose="020B0604020202020204" pitchFamily="34" charset="0"/>
                <a:cs typeface="Arial" panose="020B0604020202020204" pitchFamily="34" charset="0"/>
              </a:rPr>
              <a:t>The physical effects of ageing and the psychological theories of ageing. </a:t>
            </a:r>
          </a:p>
          <a:p>
            <a:r>
              <a:rPr lang="en-GB" sz="1100" dirty="0">
                <a:solidFill>
                  <a:schemeClr val="tx1"/>
                </a:solidFill>
                <a:highlight>
                  <a:srgbClr val="FFFF00"/>
                </a:highlight>
                <a:latin typeface="Arial" panose="020B0604020202020204" pitchFamily="34" charset="0"/>
                <a:cs typeface="Arial" panose="020B0604020202020204" pitchFamily="34" charset="0"/>
              </a:rPr>
              <a:t>How you will be assessed: </a:t>
            </a:r>
            <a:r>
              <a:rPr lang="en-GB" sz="1100" dirty="0">
                <a:solidFill>
                  <a:schemeClr val="tx1"/>
                </a:solidFill>
                <a:latin typeface="Arial" panose="020B0604020202020204" pitchFamily="34" charset="0"/>
                <a:cs typeface="Arial" panose="020B0604020202020204" pitchFamily="34" charset="0"/>
              </a:rPr>
              <a:t>this is a paper based exam, that lasts for 1 hour 30 minutes, it is worth 90 marks. There are a variety of short and long answers. The questions are designed to test your knowledge on individual’s development, the factors that affect this and the theories that explain this. </a:t>
            </a:r>
          </a:p>
          <a:p>
            <a:pPr marL="0" indent="0">
              <a:buNone/>
            </a:pPr>
            <a:r>
              <a:rPr lang="en-GB" sz="1400" b="1" dirty="0">
                <a:solidFill>
                  <a:srgbClr val="002060"/>
                </a:solidFill>
                <a:latin typeface="Arial" panose="020B0604020202020204" pitchFamily="34" charset="0"/>
                <a:cs typeface="Arial" panose="020B0604020202020204" pitchFamily="34" charset="0"/>
              </a:rPr>
              <a:t>During unit two, Working in Health and Social Care, you will focus on:</a:t>
            </a:r>
          </a:p>
          <a:p>
            <a:r>
              <a:rPr lang="en-GB" sz="1100" dirty="0">
                <a:latin typeface="Arial" panose="020B0604020202020204" pitchFamily="34" charset="0"/>
                <a:cs typeface="Arial" panose="020B0604020202020204" pitchFamily="34" charset="0"/>
              </a:rPr>
              <a:t>The roles and responsibilities of health and social care practitioners and the organisations they work for. </a:t>
            </a:r>
          </a:p>
          <a:p>
            <a:r>
              <a:rPr lang="en-GB" sz="1100" dirty="0">
                <a:latin typeface="Arial" panose="020B0604020202020204" pitchFamily="34" charset="0"/>
                <a:cs typeface="Arial" panose="020B0604020202020204" pitchFamily="34" charset="0"/>
              </a:rPr>
              <a:t>A wide range of roles, including doctors, nurses, physiotherapists, occupational therapists, social workers, youth workers, care workers and other professionals who work together to ensure that the individual needs of vulnerable people are met. </a:t>
            </a:r>
          </a:p>
          <a:p>
            <a:r>
              <a:rPr lang="en-GB" sz="1100" b="1" dirty="0">
                <a:solidFill>
                  <a:schemeClr val="tx1"/>
                </a:solidFill>
                <a:highlight>
                  <a:srgbClr val="FFFF00"/>
                </a:highlight>
                <a:latin typeface="Arial" panose="020B0604020202020204" pitchFamily="34" charset="0"/>
                <a:cs typeface="Arial" panose="020B0604020202020204" pitchFamily="34" charset="0"/>
              </a:rPr>
              <a:t>How you will be assessed</a:t>
            </a:r>
            <a:r>
              <a:rPr lang="en-GB" sz="1100" dirty="0">
                <a:solidFill>
                  <a:schemeClr val="tx1"/>
                </a:solidFill>
                <a:latin typeface="Arial" panose="020B0604020202020204" pitchFamily="34" charset="0"/>
                <a:cs typeface="Arial" panose="020B0604020202020204" pitchFamily="34" charset="0"/>
              </a:rPr>
              <a:t>: this is a paper based exam, that lasts for 1 hour 30 minutes and is worth 80 marks. There will be four sections which include short and long answers. The questions are intended to assess your understanding of the roles of different professionals and how health and care services meet the needs of individuals. Each section will relate to a different service user group, for example older people,  people with learning disabilities, people with mental health problems or people with long-term illnesses.  </a:t>
            </a:r>
            <a:endParaRPr lang="en-GB" sz="1200" dirty="0">
              <a:solidFill>
                <a:schemeClr val="tx1"/>
              </a:solidFill>
              <a:latin typeface="Arial" panose="020B0604020202020204" pitchFamily="34" charset="0"/>
              <a:cs typeface="Arial" panose="020B0604020202020204" pitchFamily="34" charset="0"/>
            </a:endParaRPr>
          </a:p>
          <a:p>
            <a:pPr marL="0" indent="0">
              <a:buNone/>
            </a:pPr>
            <a:r>
              <a:rPr lang="en-GB" sz="1400" b="1" dirty="0">
                <a:solidFill>
                  <a:srgbClr val="002060"/>
                </a:solidFill>
                <a:latin typeface="Arial" panose="020B0604020202020204" pitchFamily="34" charset="0"/>
                <a:cs typeface="Arial" panose="020B0604020202020204" pitchFamily="34" charset="0"/>
              </a:rPr>
              <a:t>During unit five, Meeting Individual Care and Support Needs, you will focus on:</a:t>
            </a:r>
          </a:p>
          <a:p>
            <a:r>
              <a:rPr lang="en-GB" sz="1100" dirty="0">
                <a:latin typeface="Arial" panose="020B0604020202020204" pitchFamily="34" charset="0"/>
                <a:cs typeface="Arial" panose="020B0604020202020204" pitchFamily="34" charset="0"/>
              </a:rPr>
              <a:t>The care and support that meets the needs of individuals in a health and social care environment. For this you need to understand the principles and practicalities that are the foundation of all the care disciplines. </a:t>
            </a:r>
          </a:p>
          <a:p>
            <a:r>
              <a:rPr lang="en-GB" sz="1100" dirty="0">
                <a:latin typeface="Arial" panose="020B0604020202020204" pitchFamily="34" charset="0"/>
                <a:cs typeface="Arial" panose="020B0604020202020204" pitchFamily="34" charset="0"/>
              </a:rPr>
              <a:t>A range of ethical issues that may arise when trying to meet patients and service users care and support needs and the challenges professionals may face in order to provide personalised care. </a:t>
            </a:r>
          </a:p>
          <a:p>
            <a:r>
              <a:rPr lang="en-GB" sz="1100" dirty="0">
                <a:latin typeface="Arial" panose="020B0604020202020204" pitchFamily="34" charset="0"/>
                <a:cs typeface="Arial" panose="020B0604020202020204" pitchFamily="34" charset="0"/>
              </a:rPr>
              <a:t>The different methods used by professionals working together in a multi-agency team to provide a package of care and support that meets individual needs. </a:t>
            </a:r>
          </a:p>
          <a:p>
            <a:r>
              <a:rPr lang="en-GB" sz="1100" dirty="0">
                <a:solidFill>
                  <a:schemeClr val="tx1"/>
                </a:solidFill>
                <a:highlight>
                  <a:srgbClr val="FFFF00"/>
                </a:highlight>
                <a:latin typeface="Arial" panose="020B0604020202020204" pitchFamily="34" charset="0"/>
                <a:cs typeface="Arial" panose="020B0604020202020204" pitchFamily="34" charset="0"/>
              </a:rPr>
              <a:t>How you will assessed</a:t>
            </a:r>
            <a:r>
              <a:rPr lang="en-GB" sz="1100" dirty="0">
                <a:solidFill>
                  <a:schemeClr val="tx1"/>
                </a:solidFill>
                <a:latin typeface="Arial" panose="020B0604020202020204" pitchFamily="34" charset="0"/>
                <a:cs typeface="Arial" panose="020B0604020202020204" pitchFamily="34" charset="0"/>
              </a:rPr>
              <a:t>: by a series of assignments set at College. You will provide practice assignments to help you prepare for the final assessment. You will need to check that your work first meets all the Pass criteria before moving on to Merit and then finally Distinction criteria. </a:t>
            </a:r>
          </a:p>
          <a:p>
            <a:pPr marL="0" indent="0">
              <a:buNone/>
            </a:pPr>
            <a:r>
              <a:rPr lang="en-GB" sz="1200" b="1" dirty="0">
                <a:solidFill>
                  <a:srgbClr val="002060"/>
                </a:solidFill>
                <a:latin typeface="Arial" panose="020B0604020202020204" pitchFamily="34" charset="0"/>
                <a:cs typeface="Arial" panose="020B0604020202020204" pitchFamily="34" charset="0"/>
              </a:rPr>
              <a:t>The final unit</a:t>
            </a:r>
            <a:r>
              <a:rPr lang="en-GB" sz="1200"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will be a coursework-based unit where you will be set a series of assignments based on class work exploring a specific aspect of health, for example physiological or psychological care or additional needs. You will look at case studies as you will do for Unit 5 and use your knowledge to explain and apply a range of theories and concepts</a:t>
            </a:r>
            <a:r>
              <a:rPr lang="en-GB" sz="1200" dirty="0">
                <a:solidFill>
                  <a:schemeClr val="tx1"/>
                </a:solidFill>
                <a:latin typeface="Arial" panose="020B0604020202020204" pitchFamily="34" charset="0"/>
                <a:cs typeface="Arial" panose="020B0604020202020204" pitchFamily="34" charset="0"/>
              </a:rPr>
              <a:t>. </a:t>
            </a: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70C0"/>
              </a:solidFill>
              <a:latin typeface="Arial" panose="020B0604020202020204" pitchFamily="34" charset="0"/>
              <a:cs typeface="Arial" panose="020B0604020202020204" pitchFamily="34" charset="0"/>
            </a:endParaRPr>
          </a:p>
          <a:p>
            <a:pPr marL="0" indent="0">
              <a:buNone/>
            </a:pPr>
            <a:endParaRPr lang="en-GB" sz="1400" dirty="0">
              <a:solidFill>
                <a:srgbClr val="0070C0"/>
              </a:solidFill>
              <a:latin typeface="Arial" panose="020B0604020202020204" pitchFamily="34" charset="0"/>
              <a:cs typeface="Arial" panose="020B0604020202020204" pitchFamily="34" charset="0"/>
            </a:endParaRPr>
          </a:p>
          <a:p>
            <a:pPr marL="0" indent="0">
              <a:buNone/>
            </a:pPr>
            <a:endParaRPr lang="en-GB" sz="1200" dirty="0">
              <a:solidFill>
                <a:srgbClr val="00B05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3</a:t>
            </a:fld>
            <a:endParaRPr lang="en-GB" dirty="0"/>
          </a:p>
        </p:txBody>
      </p:sp>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249" y="-289256"/>
            <a:ext cx="3550151" cy="1889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Babies</a:t>
            </a:r>
          </a:p>
        </p:txBody>
      </p:sp>
      <p:sp>
        <p:nvSpPr>
          <p:cNvPr id="7" name="TextBox 6"/>
          <p:cNvSpPr txBox="1"/>
          <p:nvPr/>
        </p:nvSpPr>
        <p:spPr>
          <a:xfrm>
            <a:off x="2098835" y="147231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Marriage Story </a:t>
            </a:r>
          </a:p>
        </p:txBody>
      </p:sp>
      <p:sp>
        <p:nvSpPr>
          <p:cNvPr id="10" name="TextBox 9"/>
          <p:cNvSpPr txBox="1"/>
          <p:nvPr/>
        </p:nvSpPr>
        <p:spPr>
          <a:xfrm>
            <a:off x="3677669" y="1518482"/>
            <a:ext cx="1581367"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Louis Theroux: Extreme love, Dementia</a:t>
            </a:r>
          </a:p>
        </p:txBody>
      </p:sp>
      <p:sp>
        <p:nvSpPr>
          <p:cNvPr id="12" name="TextBox 11"/>
          <p:cNvSpPr txBox="1"/>
          <p:nvPr/>
        </p:nvSpPr>
        <p:spPr>
          <a:xfrm>
            <a:off x="5238439" y="1518482"/>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Five Feet Apart</a:t>
            </a:r>
          </a:p>
        </p:txBody>
      </p:sp>
      <p:sp>
        <p:nvSpPr>
          <p:cNvPr id="15" name="TextBox 14"/>
          <p:cNvSpPr txBox="1"/>
          <p:nvPr/>
        </p:nvSpPr>
        <p:spPr>
          <a:xfrm>
            <a:off x="565041" y="4248825"/>
            <a:ext cx="1245664"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Brain on Fire</a:t>
            </a:r>
          </a:p>
        </p:txBody>
      </p:sp>
      <p:sp>
        <p:nvSpPr>
          <p:cNvPr id="17" name="TextBox 16"/>
          <p:cNvSpPr txBox="1"/>
          <p:nvPr/>
        </p:nvSpPr>
        <p:spPr>
          <a:xfrm>
            <a:off x="1810706" y="4248824"/>
            <a:ext cx="1635766"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Theory of Everything</a:t>
            </a: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What to expect when you’re expecting</a:t>
            </a:r>
          </a:p>
        </p:txBody>
      </p:sp>
      <p:sp>
        <p:nvSpPr>
          <p:cNvPr id="24" name="TextBox 23"/>
          <p:cNvSpPr txBox="1"/>
          <p:nvPr/>
        </p:nvSpPr>
        <p:spPr>
          <a:xfrm>
            <a:off x="5245093" y="4248823"/>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Unbroken</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Girl, interrupted </a:t>
            </a:r>
          </a:p>
        </p:txBody>
      </p:sp>
      <p:sp>
        <p:nvSpPr>
          <p:cNvPr id="29" name="TextBox 28"/>
          <p:cNvSpPr txBox="1"/>
          <p:nvPr/>
        </p:nvSpPr>
        <p:spPr>
          <a:xfrm>
            <a:off x="2023197" y="6658276"/>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Call the Midwife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13 Reasons Why</a:t>
            </a:r>
          </a:p>
        </p:txBody>
      </p:sp>
      <p:sp>
        <p:nvSpPr>
          <p:cNvPr id="34" name="TextBox 33"/>
          <p:cNvSpPr txBox="1"/>
          <p:nvPr/>
        </p:nvSpPr>
        <p:spPr>
          <a:xfrm>
            <a:off x="5259037" y="6658275"/>
            <a:ext cx="1427202"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Pandemic: How to prevent an outbreak</a:t>
            </a:r>
          </a:p>
        </p:txBody>
      </p:sp>
      <p:sp>
        <p:nvSpPr>
          <p:cNvPr id="33" name="Rectangle 32">
            <a:extLst>
              <a:ext uri="{FF2B5EF4-FFF2-40B4-BE49-F238E27FC236}">
                <a16:creationId xmlns:a16="http://schemas.microsoft.com/office/drawing/2014/main" id="{22849B12-F086-453F-B3CA-B97FE98CC5E5}"/>
              </a:ext>
            </a:extLst>
          </p:cNvPr>
          <p:cNvSpPr/>
          <p:nvPr/>
        </p:nvSpPr>
        <p:spPr>
          <a:xfrm>
            <a:off x="380974" y="9228170"/>
            <a:ext cx="6305265" cy="461665"/>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Watching for Health and Social Care</a:t>
            </a:r>
            <a:endParaRPr lang="en-GB" sz="2400" dirty="0">
              <a:latin typeface="Arial Narrow" panose="020B0606020202030204" pitchFamily="34" charset="0"/>
            </a:endParaRPr>
          </a:p>
        </p:txBody>
      </p:sp>
      <p:pic>
        <p:nvPicPr>
          <p:cNvPr id="9" name="Picture 2" descr="Is 'Babies' (2020) available to watch on UK Netflix - NewOnNetflixUK">
            <a:extLst>
              <a:ext uri="{FF2B5EF4-FFF2-40B4-BE49-F238E27FC236}">
                <a16:creationId xmlns:a16="http://schemas.microsoft.com/office/drawing/2014/main" id="{F370E072-3621-4EDC-B117-976FAD2D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65" y="1955007"/>
            <a:ext cx="13240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upload.wikimedia.org/wikipedia/en/5/55/MarriageStoryPoster.png">
            <a:extLst>
              <a:ext uri="{FF2B5EF4-FFF2-40B4-BE49-F238E27FC236}">
                <a16:creationId xmlns:a16="http://schemas.microsoft.com/office/drawing/2014/main" id="{EEF9D900-C9E3-4EFE-AF98-69CB7DEB5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795" y="1899347"/>
            <a:ext cx="1289753" cy="19111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Louis Theroux: Extreme Love - Dementia (2012) on Netflix Taiwan ...">
            <a:extLst>
              <a:ext uri="{FF2B5EF4-FFF2-40B4-BE49-F238E27FC236}">
                <a16:creationId xmlns:a16="http://schemas.microsoft.com/office/drawing/2014/main" id="{270BE964-5C38-49EC-9968-97DAE0F4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428" y="1899347"/>
            <a:ext cx="1449608" cy="20294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s 'Five Feet Apart' (2019) available to watch on UK Netflix ...">
            <a:extLst>
              <a:ext uri="{FF2B5EF4-FFF2-40B4-BE49-F238E27FC236}">
                <a16:creationId xmlns:a16="http://schemas.microsoft.com/office/drawing/2014/main" id="{C5E315B2-0B49-418A-A9FD-7A1A604CF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271" y="1899347"/>
            <a:ext cx="1365128" cy="1911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Is 'Brain on Fire' (2016) available to watch on UK Netflix ...">
            <a:extLst>
              <a:ext uri="{FF2B5EF4-FFF2-40B4-BE49-F238E27FC236}">
                <a16:creationId xmlns:a16="http://schemas.microsoft.com/office/drawing/2014/main" id="{E6468FC1-B753-4986-9D6D-0D6A590A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21" y="4576476"/>
            <a:ext cx="1380284" cy="193239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s 'The Theory of Everything' (2014) available to watch on UK ...">
            <a:extLst>
              <a:ext uri="{FF2B5EF4-FFF2-40B4-BE49-F238E27FC236}">
                <a16:creationId xmlns:a16="http://schemas.microsoft.com/office/drawing/2014/main" id="{3717060F-8696-4AB8-8E71-4D56079BC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4214" y="4544606"/>
            <a:ext cx="1463247" cy="20485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What to Expect When You're Expecting (2012) - Rotten Tomatoes">
            <a:extLst>
              <a:ext uri="{FF2B5EF4-FFF2-40B4-BE49-F238E27FC236}">
                <a16:creationId xmlns:a16="http://schemas.microsoft.com/office/drawing/2014/main" id="{BBE25E45-84CD-4833-A7F6-C08584ADE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1864" y="4560817"/>
            <a:ext cx="1312976" cy="19480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broken [DVD] [2014]: Amazon.co.uk: Jack O'Connell, Domhnall ...">
            <a:extLst>
              <a:ext uri="{FF2B5EF4-FFF2-40B4-BE49-F238E27FC236}">
                <a16:creationId xmlns:a16="http://schemas.microsoft.com/office/drawing/2014/main" id="{F2737F46-80F8-45EE-91D5-962DA0E2D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0557" y="4540928"/>
            <a:ext cx="1380499" cy="1967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irl, Interrupted (film) - Wikipedia">
            <a:extLst>
              <a:ext uri="{FF2B5EF4-FFF2-40B4-BE49-F238E27FC236}">
                <a16:creationId xmlns:a16="http://schemas.microsoft.com/office/drawing/2014/main" id="{4A857893-492B-4DF8-AC08-66D9BDF486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665" y="7059757"/>
            <a:ext cx="1241681" cy="18490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st of Call the Midwife episodes - Wikipedia">
            <a:extLst>
              <a:ext uri="{FF2B5EF4-FFF2-40B4-BE49-F238E27FC236}">
                <a16:creationId xmlns:a16="http://schemas.microsoft.com/office/drawing/2014/main" id="{97C67FAB-63D2-4795-8568-F4BD4EE6BB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8596" y="6995134"/>
            <a:ext cx="1427876" cy="19136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13 Reasons Why: Season 1 - Rotten Tomatoes">
            <a:extLst>
              <a:ext uri="{FF2B5EF4-FFF2-40B4-BE49-F238E27FC236}">
                <a16:creationId xmlns:a16="http://schemas.microsoft.com/office/drawing/2014/main" id="{A1A9D984-AAF2-4F00-9941-2817B7D278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5582" y="6992662"/>
            <a:ext cx="1384511" cy="20498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What is Pandemic: How To Prevent An Outbreak about and how can you ...">
            <a:extLst>
              <a:ext uri="{FF2B5EF4-FFF2-40B4-BE49-F238E27FC236}">
                <a16:creationId xmlns:a16="http://schemas.microsoft.com/office/drawing/2014/main" id="{0F62DFC5-EDC4-4C07-AAF6-3872B9E866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6507" y="7130218"/>
            <a:ext cx="1383540" cy="19123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54B9E12-A547-425E-A22B-1F35E051528B}"/>
              </a:ext>
            </a:extLst>
          </p:cNvPr>
          <p:cNvSpPr>
            <a:spLocks noGrp="1"/>
          </p:cNvSpPr>
          <p:nvPr>
            <p:ph type="sldNum" sz="quarter" idx="12"/>
          </p:nvPr>
        </p:nvSpPr>
        <p:spPr/>
        <p:txBody>
          <a:bodyPr/>
          <a:lstStyle/>
          <a:p>
            <a:fld id="{42197ACC-EB3C-4466-A41B-F6CC006DF8B4}" type="slidenum">
              <a:rPr lang="en-GB" smtClean="0"/>
              <a:t>4</a:t>
            </a:fld>
            <a:endParaRPr lang="en-GB"/>
          </a:p>
        </p:txBody>
      </p:sp>
    </p:spTree>
    <p:extLst>
      <p:ext uri="{BB962C8B-B14F-4D97-AF65-F5344CB8AC3E}">
        <p14:creationId xmlns:p14="http://schemas.microsoft.com/office/powerpoint/2010/main" val="10905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Elizabeth is Missing</a:t>
            </a:r>
          </a:p>
        </p:txBody>
      </p:sp>
      <p:sp>
        <p:nvSpPr>
          <p:cNvPr id="7" name="TextBox 6"/>
          <p:cNvSpPr txBox="1"/>
          <p:nvPr/>
        </p:nvSpPr>
        <p:spPr>
          <a:xfrm>
            <a:off x="2023197" y="1472315"/>
            <a:ext cx="1427202" cy="430887"/>
          </a:xfrm>
          <a:prstGeom prst="rect">
            <a:avLst/>
          </a:prstGeom>
          <a:noFill/>
        </p:spPr>
        <p:txBody>
          <a:bodyPr wrap="square" rtlCol="0">
            <a:spAutoFit/>
          </a:bodyPr>
          <a:lstStyle/>
          <a:p>
            <a:pPr algn="ctr"/>
            <a:r>
              <a:rPr lang="en-GB" sz="1100" b="1" dirty="0">
                <a:solidFill>
                  <a:schemeClr val="bg1"/>
                </a:solidFill>
                <a:latin typeface="Arial Narrow" panose="020B0606020202030204" pitchFamily="34" charset="0"/>
              </a:rPr>
              <a:t>Rio &amp; Kate: Becoming a Step family</a:t>
            </a:r>
          </a:p>
        </p:txBody>
      </p:sp>
      <p:sp>
        <p:nvSpPr>
          <p:cNvPr id="5" name="TextBox 4"/>
          <p:cNvSpPr txBox="1"/>
          <p:nvPr/>
        </p:nvSpPr>
        <p:spPr>
          <a:xfrm rot="16200000">
            <a:off x="4584981" y="2536952"/>
            <a:ext cx="1378424" cy="369332"/>
          </a:xfrm>
          <a:prstGeom prst="rect">
            <a:avLst/>
          </a:prstGeom>
          <a:noFill/>
        </p:spPr>
        <p:txBody>
          <a:bodyPr wrap="square" rtlCol="0">
            <a:spAutoFit/>
          </a:bodyPr>
          <a:lstStyle/>
          <a:p>
            <a:pPr algn="ctr"/>
            <a:r>
              <a:rPr lang="en-GB" b="1" dirty="0">
                <a:solidFill>
                  <a:schemeClr val="bg1"/>
                </a:solidFill>
              </a:rPr>
              <a:t>DVD</a:t>
            </a: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dirty="0" err="1">
                <a:solidFill>
                  <a:schemeClr val="bg1"/>
                </a:solidFill>
                <a:latin typeface="Arial Narrow" panose="020B0606020202030204" pitchFamily="34" charset="0"/>
              </a:rPr>
              <a:t>Jesy</a:t>
            </a:r>
            <a:r>
              <a:rPr lang="en-GB" sz="1200" b="1" dirty="0">
                <a:solidFill>
                  <a:schemeClr val="bg1"/>
                </a:solidFill>
                <a:latin typeface="Arial Narrow" panose="020B0606020202030204" pitchFamily="34" charset="0"/>
              </a:rPr>
              <a:t> Nelson: Odd one out</a:t>
            </a:r>
          </a:p>
        </p:txBody>
      </p:sp>
      <p:sp>
        <p:nvSpPr>
          <p:cNvPr id="12" name="TextBox 11"/>
          <p:cNvSpPr txBox="1"/>
          <p:nvPr/>
        </p:nvSpPr>
        <p:spPr>
          <a:xfrm>
            <a:off x="5296332" y="1500440"/>
            <a:ext cx="1447800"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Bohemian Rhapsody</a:t>
            </a:r>
          </a:p>
        </p:txBody>
      </p:sp>
      <p:sp>
        <p:nvSpPr>
          <p:cNvPr id="13" name="TextBox 12"/>
          <p:cNvSpPr txBox="1"/>
          <p:nvPr/>
        </p:nvSpPr>
        <p:spPr>
          <a:xfrm rot="5400000">
            <a:off x="-445506" y="5273660"/>
            <a:ext cx="1523602" cy="369332"/>
          </a:xfrm>
          <a:prstGeom prst="rect">
            <a:avLst/>
          </a:prstGeom>
          <a:noFill/>
        </p:spPr>
        <p:txBody>
          <a:bodyPr wrap="square" rtlCol="0">
            <a:spAutoFit/>
          </a:bodyPr>
          <a:lstStyle/>
          <a:p>
            <a:pPr algn="ctr"/>
            <a:r>
              <a:rPr lang="en-GB" b="1" dirty="0">
                <a:solidFill>
                  <a:schemeClr val="bg1"/>
                </a:solidFill>
              </a:rPr>
              <a:t>4 On Demand</a:t>
            </a:r>
          </a:p>
        </p:txBody>
      </p:sp>
      <p:sp>
        <p:nvSpPr>
          <p:cNvPr id="15" name="TextBox 14"/>
          <p:cNvSpPr txBox="1"/>
          <p:nvPr/>
        </p:nvSpPr>
        <p:spPr>
          <a:xfrm>
            <a:off x="500961" y="4088674"/>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Confessions of a Junior Doctor</a:t>
            </a:r>
          </a:p>
        </p:txBody>
      </p:sp>
      <p:sp>
        <p:nvSpPr>
          <p:cNvPr id="17" name="TextBox 16"/>
          <p:cNvSpPr txBox="1"/>
          <p:nvPr/>
        </p:nvSpPr>
        <p:spPr>
          <a:xfrm>
            <a:off x="2085049" y="4088673"/>
            <a:ext cx="1245664"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Born to be different</a:t>
            </a:r>
          </a:p>
        </p:txBody>
      </p:sp>
      <p:sp>
        <p:nvSpPr>
          <p:cNvPr id="18" name="TextBox 17"/>
          <p:cNvSpPr txBox="1"/>
          <p:nvPr/>
        </p:nvSpPr>
        <p:spPr>
          <a:xfrm rot="5400000">
            <a:off x="-429260" y="2536952"/>
            <a:ext cx="1523602" cy="369332"/>
          </a:xfrm>
          <a:prstGeom prst="rect">
            <a:avLst/>
          </a:prstGeom>
          <a:noFill/>
        </p:spPr>
        <p:txBody>
          <a:bodyPr wrap="square" rtlCol="0">
            <a:spAutoFit/>
          </a:bodyPr>
          <a:lstStyle/>
          <a:p>
            <a:pPr algn="ctr"/>
            <a:r>
              <a:rPr lang="en-GB" b="1" dirty="0">
                <a:solidFill>
                  <a:schemeClr val="bg1"/>
                </a:solidFill>
              </a:rPr>
              <a:t>BBC iPlayer</a:t>
            </a:r>
          </a:p>
        </p:txBody>
      </p:sp>
      <p:sp>
        <p:nvSpPr>
          <p:cNvPr id="21" name="TextBox 20"/>
          <p:cNvSpPr txBox="1"/>
          <p:nvPr/>
        </p:nvSpPr>
        <p:spPr>
          <a:xfrm>
            <a:off x="3711010" y="4088673"/>
            <a:ext cx="1449608" cy="461665"/>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Secret life of… Year Olds</a:t>
            </a:r>
          </a:p>
        </p:txBody>
      </p:sp>
      <p:sp>
        <p:nvSpPr>
          <p:cNvPr id="24" name="TextBox 23"/>
          <p:cNvSpPr txBox="1"/>
          <p:nvPr/>
        </p:nvSpPr>
        <p:spPr>
          <a:xfrm>
            <a:off x="5247834" y="4088378"/>
            <a:ext cx="1449608"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Still Alice</a:t>
            </a:r>
          </a:p>
        </p:txBody>
      </p:sp>
      <p:sp>
        <p:nvSpPr>
          <p:cNvPr id="26" name="TextBox 25"/>
          <p:cNvSpPr txBox="1"/>
          <p:nvPr/>
        </p:nvSpPr>
        <p:spPr>
          <a:xfrm rot="5400000">
            <a:off x="-761092" y="7763441"/>
            <a:ext cx="2103575" cy="369332"/>
          </a:xfrm>
          <a:prstGeom prst="rect">
            <a:avLst/>
          </a:prstGeom>
          <a:noFill/>
        </p:spPr>
        <p:txBody>
          <a:bodyPr wrap="square" rtlCol="0">
            <a:spAutoFit/>
          </a:bodyPr>
          <a:lstStyle/>
          <a:p>
            <a:pPr algn="ctr"/>
            <a:r>
              <a:rPr lang="en-GB" b="1" dirty="0">
                <a:solidFill>
                  <a:schemeClr val="bg1"/>
                </a:solidFill>
              </a:rPr>
              <a:t>Amazon Prime</a:t>
            </a:r>
          </a:p>
        </p:txBody>
      </p:sp>
      <p:sp>
        <p:nvSpPr>
          <p:cNvPr id="27" name="TextBox 26"/>
          <p:cNvSpPr txBox="1"/>
          <p:nvPr/>
        </p:nvSpPr>
        <p:spPr>
          <a:xfrm>
            <a:off x="353795" y="6658277"/>
            <a:ext cx="1745039"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Children Act</a:t>
            </a:r>
          </a:p>
        </p:txBody>
      </p:sp>
      <p:sp>
        <p:nvSpPr>
          <p:cNvPr id="29" name="TextBox 28"/>
          <p:cNvSpPr txBox="1"/>
          <p:nvPr/>
        </p:nvSpPr>
        <p:spPr>
          <a:xfrm>
            <a:off x="216726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The Upside</a:t>
            </a:r>
          </a:p>
        </p:txBody>
      </p:sp>
      <p:sp>
        <p:nvSpPr>
          <p:cNvPr id="32" name="TextBox 31"/>
          <p:cNvSpPr txBox="1"/>
          <p:nvPr/>
        </p:nvSpPr>
        <p:spPr>
          <a:xfrm>
            <a:off x="3662891"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Beautiful Boy </a:t>
            </a:r>
          </a:p>
        </p:txBody>
      </p:sp>
      <p:sp>
        <p:nvSpPr>
          <p:cNvPr id="34" name="TextBox 33"/>
          <p:cNvSpPr txBox="1"/>
          <p:nvPr/>
        </p:nvSpPr>
        <p:spPr>
          <a:xfrm>
            <a:off x="5259037" y="6658275"/>
            <a:ext cx="1427202" cy="276999"/>
          </a:xfrm>
          <a:prstGeom prst="rect">
            <a:avLst/>
          </a:prstGeom>
          <a:noFill/>
        </p:spPr>
        <p:txBody>
          <a:bodyPr wrap="square" rtlCol="0">
            <a:spAutoFit/>
          </a:bodyPr>
          <a:lstStyle/>
          <a:p>
            <a:pPr algn="ctr"/>
            <a:r>
              <a:rPr lang="en-GB" sz="1200" b="1" dirty="0">
                <a:solidFill>
                  <a:schemeClr val="bg1"/>
                </a:solidFill>
                <a:latin typeface="Arial Narrow" panose="020B0606020202030204" pitchFamily="34" charset="0"/>
              </a:rPr>
              <a:t>Miss you Already</a:t>
            </a:r>
          </a:p>
        </p:txBody>
      </p:sp>
      <p:pic>
        <p:nvPicPr>
          <p:cNvPr id="3076" name="Picture 4" descr="BBC One - Rio and Kate: Becoming a Stepfamily">
            <a:extLst>
              <a:ext uri="{FF2B5EF4-FFF2-40B4-BE49-F238E27FC236}">
                <a16:creationId xmlns:a16="http://schemas.microsoft.com/office/drawing/2014/main" id="{AC4678E0-DE1D-4BBB-88C0-7AF6201B0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31" r="19351"/>
          <a:stretch/>
        </p:blipFill>
        <p:spPr bwMode="auto">
          <a:xfrm>
            <a:off x="2187899" y="2018197"/>
            <a:ext cx="1489771" cy="14510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BC Radio 1 - Jesy Nelson: Odd One Out on iPlayer Now | Facebook">
            <a:extLst>
              <a:ext uri="{FF2B5EF4-FFF2-40B4-BE49-F238E27FC236}">
                <a16:creationId xmlns:a16="http://schemas.microsoft.com/office/drawing/2014/main" id="{107544DD-DA29-4864-9C52-85295EFCE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79" y="1959817"/>
            <a:ext cx="1230548" cy="153665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39B41F7-2DE5-4396-9060-35385F8042A6}"/>
              </a:ext>
            </a:extLst>
          </p:cNvPr>
          <p:cNvSpPr txBox="1"/>
          <p:nvPr/>
        </p:nvSpPr>
        <p:spPr>
          <a:xfrm rot="16200000">
            <a:off x="4656831" y="5234679"/>
            <a:ext cx="1378424" cy="369332"/>
          </a:xfrm>
          <a:prstGeom prst="rect">
            <a:avLst/>
          </a:prstGeom>
          <a:noFill/>
        </p:spPr>
        <p:txBody>
          <a:bodyPr wrap="square" rtlCol="0">
            <a:spAutoFit/>
          </a:bodyPr>
          <a:lstStyle/>
          <a:p>
            <a:pPr algn="ctr"/>
            <a:r>
              <a:rPr lang="en-GB" b="1" dirty="0">
                <a:solidFill>
                  <a:schemeClr val="bg1"/>
                </a:solidFill>
              </a:rPr>
              <a:t>DVD</a:t>
            </a:r>
          </a:p>
        </p:txBody>
      </p:sp>
      <p:pic>
        <p:nvPicPr>
          <p:cNvPr id="3080" name="Picture 8" descr="Bohemian Rhapsody (2018) - IMDb">
            <a:extLst>
              <a:ext uri="{FF2B5EF4-FFF2-40B4-BE49-F238E27FC236}">
                <a16:creationId xmlns:a16="http://schemas.microsoft.com/office/drawing/2014/main" id="{0B6F7FFB-3217-4796-AE39-DD03E4B54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893" y="1959817"/>
            <a:ext cx="1230549" cy="1832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fessions of a Junior Doctor - Episode Guide - All 4">
            <a:extLst>
              <a:ext uri="{FF2B5EF4-FFF2-40B4-BE49-F238E27FC236}">
                <a16:creationId xmlns:a16="http://schemas.microsoft.com/office/drawing/2014/main" id="{970C8958-E84F-46E4-80D4-4BF2A4C05B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81" r="19512"/>
          <a:stretch/>
        </p:blipFill>
        <p:spPr bwMode="auto">
          <a:xfrm>
            <a:off x="570242" y="4755582"/>
            <a:ext cx="1358822" cy="1352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children from Born To Be Different reveal how their lives have ...">
            <a:extLst>
              <a:ext uri="{FF2B5EF4-FFF2-40B4-BE49-F238E27FC236}">
                <a16:creationId xmlns:a16="http://schemas.microsoft.com/office/drawing/2014/main" id="{168D4014-29E2-4178-866F-37766FED7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933" y="4755582"/>
            <a:ext cx="1697759" cy="1293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Elizabeth Is Missing on the BBC: Cast, plot, air date and spoilers">
            <a:extLst>
              <a:ext uri="{FF2B5EF4-FFF2-40B4-BE49-F238E27FC236}">
                <a16:creationId xmlns:a16="http://schemas.microsoft.com/office/drawing/2014/main" id="{8BD2EF73-2C8D-40A1-8A8D-6A9F20A6D0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39" r="27276"/>
          <a:stretch/>
        </p:blipFill>
        <p:spPr bwMode="auto">
          <a:xfrm>
            <a:off x="530072" y="2034007"/>
            <a:ext cx="1469144" cy="13697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The Secret Life Of 4 Year Olds: Everything you need to know about ...">
            <a:extLst>
              <a:ext uri="{FF2B5EF4-FFF2-40B4-BE49-F238E27FC236}">
                <a16:creationId xmlns:a16="http://schemas.microsoft.com/office/drawing/2014/main" id="{ED3258B8-2DF2-47C1-AE74-5849F1EA75D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425" r="14912"/>
          <a:stretch/>
        </p:blipFill>
        <p:spPr bwMode="auto">
          <a:xfrm>
            <a:off x="3791942" y="4755582"/>
            <a:ext cx="1368675" cy="132647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ill Alice [DVD] by Julianne Moore: Amazon.co.uk: DVD &amp; Blu-ray">
            <a:extLst>
              <a:ext uri="{FF2B5EF4-FFF2-40B4-BE49-F238E27FC236}">
                <a16:creationId xmlns:a16="http://schemas.microsoft.com/office/drawing/2014/main" id="{BD7586E1-AC94-4BAB-909C-B1477D0240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35" y="4575141"/>
            <a:ext cx="1081663" cy="152806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The Children Act (DVD) - RT DVD Shop">
            <a:extLst>
              <a:ext uri="{FF2B5EF4-FFF2-40B4-BE49-F238E27FC236}">
                <a16:creationId xmlns:a16="http://schemas.microsoft.com/office/drawing/2014/main" id="{73796B4B-5A1E-46B1-8EAA-B94D647AA17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52" r="19344"/>
          <a:stretch/>
        </p:blipFill>
        <p:spPr bwMode="auto">
          <a:xfrm>
            <a:off x="607687" y="7125473"/>
            <a:ext cx="135882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The Upside (2017) - IMDb">
            <a:extLst>
              <a:ext uri="{FF2B5EF4-FFF2-40B4-BE49-F238E27FC236}">
                <a16:creationId xmlns:a16="http://schemas.microsoft.com/office/drawing/2014/main" id="{00FE823D-441B-49EE-A8A2-48EAF1B9C9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899" y="7087355"/>
            <a:ext cx="1470142" cy="218124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mazon.com: Watch Beautiful Boy (4K UHD) | Prime Video">
            <a:extLst>
              <a:ext uri="{FF2B5EF4-FFF2-40B4-BE49-F238E27FC236}">
                <a16:creationId xmlns:a16="http://schemas.microsoft.com/office/drawing/2014/main" id="{A53162EF-78DA-4310-AA51-CD1595E44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1942" y="7066083"/>
            <a:ext cx="1427202" cy="218124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Miss You Already - Wikipedia">
            <a:extLst>
              <a:ext uri="{FF2B5EF4-FFF2-40B4-BE49-F238E27FC236}">
                <a16:creationId xmlns:a16="http://schemas.microsoft.com/office/drawing/2014/main" id="{E04ADF4F-AA80-40B8-9AFA-1000BB18BC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9076" y="7066083"/>
            <a:ext cx="1442895" cy="21408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113A6AF-57BE-434C-B599-25C1D866FD00}"/>
              </a:ext>
            </a:extLst>
          </p:cNvPr>
          <p:cNvSpPr>
            <a:spLocks noGrp="1"/>
          </p:cNvSpPr>
          <p:nvPr>
            <p:ph type="sldNum" sz="quarter" idx="12"/>
          </p:nvPr>
        </p:nvSpPr>
        <p:spPr/>
        <p:txBody>
          <a:bodyPr/>
          <a:lstStyle/>
          <a:p>
            <a:fld id="{42197ACC-EB3C-4466-A41B-F6CC006DF8B4}" type="slidenum">
              <a:rPr lang="en-GB" smtClean="0"/>
              <a:t>5</a:t>
            </a:fld>
            <a:endParaRPr lang="en-GB"/>
          </a:p>
        </p:txBody>
      </p:sp>
    </p:spTree>
    <p:extLst>
      <p:ext uri="{BB962C8B-B14F-4D97-AF65-F5344CB8AC3E}">
        <p14:creationId xmlns:p14="http://schemas.microsoft.com/office/powerpoint/2010/main" val="41563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 name="Picture 2" descr="Image result for netflix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70" y="-131934"/>
            <a:ext cx="3550151" cy="1996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6902" y="13042"/>
            <a:ext cx="1823289" cy="615595"/>
          </a:xfrm>
        </p:spPr>
        <p:txBody>
          <a:bodyPr>
            <a:normAutofit/>
          </a:bodyPr>
          <a:lstStyle/>
          <a:p>
            <a:pPr algn="ctr"/>
            <a:r>
              <a:rPr lang="en-GB" sz="3600" b="1" dirty="0">
                <a:solidFill>
                  <a:schemeClr val="bg1"/>
                </a:solidFill>
              </a:rPr>
              <a:t>Beyond</a:t>
            </a:r>
          </a:p>
        </p:txBody>
      </p:sp>
      <p:sp>
        <p:nvSpPr>
          <p:cNvPr id="4" name="TextBox 3"/>
          <p:cNvSpPr txBox="1"/>
          <p:nvPr/>
        </p:nvSpPr>
        <p:spPr>
          <a:xfrm>
            <a:off x="353796" y="1472316"/>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Pig Heart Boy</a:t>
            </a:r>
            <a:r>
              <a:rPr lang="en-GB" sz="1200" b="1" dirty="0">
                <a:solidFill>
                  <a:schemeClr val="bg1"/>
                </a:solidFill>
                <a:latin typeface="Arial Narrow" panose="020B0606020202030204" pitchFamily="34" charset="0"/>
              </a:rPr>
              <a:t> by Malorie Blackman</a:t>
            </a:r>
            <a:endParaRPr lang="en-GB" sz="1200" b="1" i="1" dirty="0">
              <a:solidFill>
                <a:schemeClr val="bg1"/>
              </a:solidFill>
              <a:latin typeface="Arial Narrow" panose="020B0606020202030204" pitchFamily="34" charset="0"/>
            </a:endParaRPr>
          </a:p>
        </p:txBody>
      </p:sp>
      <p:sp>
        <p:nvSpPr>
          <p:cNvPr id="7" name="TextBox 6"/>
          <p:cNvSpPr txBox="1"/>
          <p:nvPr/>
        </p:nvSpPr>
        <p:spPr>
          <a:xfrm>
            <a:off x="2326617" y="1472315"/>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Wonder </a:t>
            </a:r>
            <a:r>
              <a:rPr lang="en-GB" sz="1200" b="1" dirty="0">
                <a:solidFill>
                  <a:schemeClr val="bg1"/>
                </a:solidFill>
                <a:latin typeface="Arial Narrow" panose="020B0606020202030204" pitchFamily="34" charset="0"/>
              </a:rPr>
              <a:t> by R.J. Palacio</a:t>
            </a:r>
            <a:endParaRPr lang="en-GB" sz="1200" b="1" i="1" dirty="0">
              <a:solidFill>
                <a:schemeClr val="bg1"/>
              </a:solidFill>
              <a:latin typeface="Arial Narrow" panose="020B0606020202030204" pitchFamily="34" charset="0"/>
            </a:endParaRPr>
          </a:p>
        </p:txBody>
      </p:sp>
      <p:sp>
        <p:nvSpPr>
          <p:cNvPr id="10" name="TextBox 9"/>
          <p:cNvSpPr txBox="1"/>
          <p:nvPr/>
        </p:nvSpPr>
        <p:spPr>
          <a:xfrm>
            <a:off x="3677670" y="1518482"/>
            <a:ext cx="1447800"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This is Going to Hurt </a:t>
            </a:r>
            <a:r>
              <a:rPr lang="en-GB" sz="1200" b="1" dirty="0">
                <a:solidFill>
                  <a:schemeClr val="bg1"/>
                </a:solidFill>
                <a:latin typeface="Arial Narrow" panose="020B0606020202030204" pitchFamily="34" charset="0"/>
              </a:rPr>
              <a:t> by Adam Kay</a:t>
            </a:r>
            <a:endParaRPr lang="en-GB" sz="1200" b="1" i="1" dirty="0">
              <a:solidFill>
                <a:schemeClr val="bg1"/>
              </a:solidFill>
              <a:latin typeface="Arial Narrow" panose="020B0606020202030204" pitchFamily="34" charset="0"/>
            </a:endParaRPr>
          </a:p>
        </p:txBody>
      </p:sp>
      <p:sp>
        <p:nvSpPr>
          <p:cNvPr id="12" name="TextBox 11"/>
          <p:cNvSpPr txBox="1"/>
          <p:nvPr/>
        </p:nvSpPr>
        <p:spPr>
          <a:xfrm>
            <a:off x="5174546" y="1379981"/>
            <a:ext cx="1567910"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When Breathe becomes Air</a:t>
            </a:r>
            <a:r>
              <a:rPr lang="en-GB" sz="1200" b="1" dirty="0">
                <a:solidFill>
                  <a:schemeClr val="bg1"/>
                </a:solidFill>
                <a:latin typeface="Arial Narrow" panose="020B0606020202030204" pitchFamily="34" charset="0"/>
              </a:rPr>
              <a:t> by Paul Kalanithi</a:t>
            </a:r>
            <a:endParaRPr lang="en-GB" sz="1200" b="1" i="1" dirty="0">
              <a:solidFill>
                <a:schemeClr val="bg1"/>
              </a:solidFill>
              <a:latin typeface="Arial Narrow" panose="020B0606020202030204" pitchFamily="34" charset="0"/>
            </a:endParaRPr>
          </a:p>
        </p:txBody>
      </p:sp>
      <p:sp>
        <p:nvSpPr>
          <p:cNvPr id="15" name="TextBox 14"/>
          <p:cNvSpPr txBox="1"/>
          <p:nvPr/>
        </p:nvSpPr>
        <p:spPr>
          <a:xfrm>
            <a:off x="633974" y="4231537"/>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Hate U Give</a:t>
            </a:r>
            <a:r>
              <a:rPr lang="en-GB" sz="1200" b="1" dirty="0">
                <a:solidFill>
                  <a:schemeClr val="bg1"/>
                </a:solidFill>
                <a:latin typeface="Arial Narrow" panose="020B0606020202030204" pitchFamily="34" charset="0"/>
              </a:rPr>
              <a:t> by Angie Thomas</a:t>
            </a:r>
            <a:endParaRPr lang="en-GB" sz="1200" b="1" i="1" dirty="0">
              <a:solidFill>
                <a:schemeClr val="bg1"/>
              </a:solidFill>
              <a:latin typeface="Arial Narrow" panose="020B0606020202030204" pitchFamily="34" charset="0"/>
            </a:endParaRPr>
          </a:p>
        </p:txBody>
      </p:sp>
      <p:sp>
        <p:nvSpPr>
          <p:cNvPr id="17" name="TextBox 16"/>
          <p:cNvSpPr txBox="1"/>
          <p:nvPr/>
        </p:nvSpPr>
        <p:spPr>
          <a:xfrm>
            <a:off x="2316701" y="4231536"/>
            <a:ext cx="1245664"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Me Before you</a:t>
            </a:r>
            <a:r>
              <a:rPr lang="en-GB" sz="1200" b="1" dirty="0">
                <a:solidFill>
                  <a:schemeClr val="bg1"/>
                </a:solidFill>
                <a:latin typeface="Arial Narrow" panose="020B0606020202030204" pitchFamily="34" charset="0"/>
              </a:rPr>
              <a:t> by </a:t>
            </a:r>
            <a:r>
              <a:rPr lang="en-GB" sz="1200" b="1" dirty="0" err="1">
                <a:solidFill>
                  <a:schemeClr val="bg1"/>
                </a:solidFill>
                <a:latin typeface="Arial Narrow" panose="020B0606020202030204" pitchFamily="34" charset="0"/>
              </a:rPr>
              <a:t>Jojo</a:t>
            </a:r>
            <a:r>
              <a:rPr lang="en-GB" sz="1200" b="1" dirty="0">
                <a:solidFill>
                  <a:schemeClr val="bg1"/>
                </a:solidFill>
                <a:latin typeface="Arial Narrow" panose="020B0606020202030204" pitchFamily="34" charset="0"/>
              </a:rPr>
              <a:t> Moyes</a:t>
            </a:r>
            <a:endParaRPr lang="en-GB" sz="1200" b="1" i="1" dirty="0">
              <a:solidFill>
                <a:schemeClr val="bg1"/>
              </a:solidFill>
              <a:latin typeface="Arial Narrow" panose="020B0606020202030204" pitchFamily="34" charset="0"/>
            </a:endParaRPr>
          </a:p>
        </p:txBody>
      </p:sp>
      <p:sp>
        <p:nvSpPr>
          <p:cNvPr id="21" name="TextBox 20"/>
          <p:cNvSpPr txBox="1"/>
          <p:nvPr/>
        </p:nvSpPr>
        <p:spPr>
          <a:xfrm>
            <a:off x="3724938" y="4169807"/>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Fault in Our Stars</a:t>
            </a:r>
            <a:r>
              <a:rPr lang="en-GB" sz="1200" b="1" dirty="0">
                <a:solidFill>
                  <a:schemeClr val="bg1"/>
                </a:solidFill>
                <a:latin typeface="Arial Narrow" panose="020B0606020202030204" pitchFamily="34" charset="0"/>
              </a:rPr>
              <a:t> by John Green</a:t>
            </a:r>
            <a:endParaRPr lang="en-GB" sz="1200" b="1" i="1" dirty="0">
              <a:solidFill>
                <a:schemeClr val="bg1"/>
              </a:solidFill>
              <a:latin typeface="Arial Narrow" panose="020B0606020202030204" pitchFamily="34" charset="0"/>
            </a:endParaRPr>
          </a:p>
        </p:txBody>
      </p:sp>
      <p:sp>
        <p:nvSpPr>
          <p:cNvPr id="24" name="TextBox 23"/>
          <p:cNvSpPr txBox="1"/>
          <p:nvPr/>
        </p:nvSpPr>
        <p:spPr>
          <a:xfrm>
            <a:off x="5245093" y="4248823"/>
            <a:ext cx="1449608"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Story of Baby P</a:t>
            </a:r>
            <a:r>
              <a:rPr lang="en-GB" sz="1200" b="1" dirty="0">
                <a:solidFill>
                  <a:schemeClr val="bg1"/>
                </a:solidFill>
                <a:latin typeface="Arial Narrow" panose="020B0606020202030204" pitchFamily="34" charset="0"/>
              </a:rPr>
              <a:t> by Ray James</a:t>
            </a:r>
            <a:endParaRPr lang="en-GB" sz="1200" b="1" i="1" dirty="0">
              <a:solidFill>
                <a:schemeClr val="bg1"/>
              </a:solidFill>
              <a:latin typeface="Arial Narrow" panose="020B0606020202030204" pitchFamily="34" charset="0"/>
            </a:endParaRPr>
          </a:p>
        </p:txBody>
      </p:sp>
      <p:sp>
        <p:nvSpPr>
          <p:cNvPr id="26" name="TextBox 25"/>
          <p:cNvSpPr txBox="1"/>
          <p:nvPr/>
        </p:nvSpPr>
        <p:spPr>
          <a:xfrm rot="5400000">
            <a:off x="-821676" y="2662602"/>
            <a:ext cx="2103575" cy="369332"/>
          </a:xfrm>
          <a:prstGeom prst="rect">
            <a:avLst/>
          </a:prstGeom>
          <a:noFill/>
        </p:spPr>
        <p:txBody>
          <a:bodyPr wrap="square" rtlCol="0">
            <a:spAutoFit/>
          </a:bodyPr>
          <a:lstStyle/>
          <a:p>
            <a:pPr algn="ctr"/>
            <a:r>
              <a:rPr lang="en-GB" b="1" dirty="0">
                <a:solidFill>
                  <a:schemeClr val="bg1"/>
                </a:solidFill>
              </a:rPr>
              <a:t>Further Reading</a:t>
            </a:r>
          </a:p>
        </p:txBody>
      </p:sp>
      <p:sp>
        <p:nvSpPr>
          <p:cNvPr id="27" name="TextBox 26"/>
          <p:cNvSpPr txBox="1"/>
          <p:nvPr/>
        </p:nvSpPr>
        <p:spPr>
          <a:xfrm>
            <a:off x="353795" y="6802884"/>
            <a:ext cx="1745039"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Savage Girls and Wild Boys</a:t>
            </a:r>
            <a:r>
              <a:rPr lang="en-GB" sz="1200" b="1" dirty="0">
                <a:solidFill>
                  <a:schemeClr val="bg1"/>
                </a:solidFill>
                <a:latin typeface="Arial Narrow" panose="020B0606020202030204" pitchFamily="34" charset="0"/>
              </a:rPr>
              <a:t> by Michael Newton</a:t>
            </a:r>
            <a:endParaRPr lang="en-GB" sz="1200" b="1" i="1" dirty="0">
              <a:solidFill>
                <a:schemeClr val="bg1"/>
              </a:solidFill>
              <a:latin typeface="Arial Narrow" panose="020B0606020202030204" pitchFamily="34" charset="0"/>
            </a:endParaRPr>
          </a:p>
        </p:txBody>
      </p:sp>
      <p:sp>
        <p:nvSpPr>
          <p:cNvPr id="29" name="TextBox 28"/>
          <p:cNvSpPr txBox="1"/>
          <p:nvPr/>
        </p:nvSpPr>
        <p:spPr>
          <a:xfrm>
            <a:off x="2316701" y="6818841"/>
            <a:ext cx="1427202" cy="646331"/>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Language of Kindness</a:t>
            </a:r>
            <a:r>
              <a:rPr lang="en-GB" sz="1200" b="1" dirty="0">
                <a:solidFill>
                  <a:schemeClr val="bg1"/>
                </a:solidFill>
                <a:latin typeface="Arial Narrow" panose="020B0606020202030204" pitchFamily="34" charset="0"/>
              </a:rPr>
              <a:t> by Christie Watson</a:t>
            </a:r>
            <a:endParaRPr lang="en-GB" sz="1200" b="1" i="1" dirty="0">
              <a:solidFill>
                <a:schemeClr val="bg1"/>
              </a:solidFill>
              <a:latin typeface="Arial Narrow" panose="020B0606020202030204" pitchFamily="34" charset="0"/>
            </a:endParaRPr>
          </a:p>
        </p:txBody>
      </p:sp>
      <p:sp>
        <p:nvSpPr>
          <p:cNvPr id="32" name="TextBox 31"/>
          <p:cNvSpPr txBox="1"/>
          <p:nvPr/>
        </p:nvSpPr>
        <p:spPr>
          <a:xfrm>
            <a:off x="3801414" y="6821132"/>
            <a:ext cx="1427202" cy="461665"/>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I am Malala</a:t>
            </a:r>
            <a:r>
              <a:rPr lang="en-GB" sz="1200" b="1" dirty="0">
                <a:solidFill>
                  <a:schemeClr val="bg1"/>
                </a:solidFill>
                <a:latin typeface="Arial Narrow" panose="020B0606020202030204" pitchFamily="34" charset="0"/>
              </a:rPr>
              <a:t> by Malala Yousafzai</a:t>
            </a:r>
            <a:endParaRPr lang="en-GB" sz="1200" b="1" i="1" dirty="0">
              <a:solidFill>
                <a:schemeClr val="bg1"/>
              </a:solidFill>
              <a:latin typeface="Arial Narrow" panose="020B0606020202030204" pitchFamily="34" charset="0"/>
            </a:endParaRPr>
          </a:p>
        </p:txBody>
      </p:sp>
      <p:sp>
        <p:nvSpPr>
          <p:cNvPr id="34" name="TextBox 33"/>
          <p:cNvSpPr txBox="1"/>
          <p:nvPr/>
        </p:nvSpPr>
        <p:spPr>
          <a:xfrm>
            <a:off x="5286127" y="6745154"/>
            <a:ext cx="1427202" cy="830997"/>
          </a:xfrm>
          <a:prstGeom prst="rect">
            <a:avLst/>
          </a:prstGeom>
          <a:noFill/>
        </p:spPr>
        <p:txBody>
          <a:bodyPr wrap="square" rtlCol="0">
            <a:spAutoFit/>
          </a:bodyPr>
          <a:lstStyle/>
          <a:p>
            <a:pPr algn="ctr"/>
            <a:r>
              <a:rPr lang="en-GB" sz="1200" b="1" i="1" dirty="0">
                <a:solidFill>
                  <a:schemeClr val="bg1"/>
                </a:solidFill>
                <a:latin typeface="Arial Narrow" panose="020B0606020202030204" pitchFamily="34" charset="0"/>
              </a:rPr>
              <a:t>The Boy Who Couldn’t Stop Washing  </a:t>
            </a:r>
            <a:r>
              <a:rPr lang="en-GB" sz="1200" b="1" dirty="0">
                <a:solidFill>
                  <a:schemeClr val="bg1"/>
                </a:solidFill>
                <a:latin typeface="Arial Narrow" panose="020B0606020202030204" pitchFamily="34" charset="0"/>
              </a:rPr>
              <a:t>by Dr Judith Rapaport</a:t>
            </a:r>
            <a:endParaRPr lang="en-GB" sz="1200" b="1" i="1" dirty="0">
              <a:solidFill>
                <a:schemeClr val="bg1"/>
              </a:solidFill>
              <a:latin typeface="Arial Narrow" panose="020B0606020202030204" pitchFamily="34" charset="0"/>
            </a:endParaRPr>
          </a:p>
        </p:txBody>
      </p:sp>
      <p:pic>
        <p:nvPicPr>
          <p:cNvPr id="5124" name="Picture 4" descr="Cartoon little girl reading a book Royalty Free Vector Image">
            <a:extLst>
              <a:ext uri="{FF2B5EF4-FFF2-40B4-BE49-F238E27FC236}">
                <a16:creationId xmlns:a16="http://schemas.microsoft.com/office/drawing/2014/main" id="{8EC76A5D-0351-44D5-B7BC-AD51EB1A3F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7"/>
          <a:stretch/>
        </p:blipFill>
        <p:spPr bwMode="auto">
          <a:xfrm>
            <a:off x="353795" y="176434"/>
            <a:ext cx="990600" cy="10946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E106D03-5326-476A-AB9A-BD8B3D816E75}"/>
              </a:ext>
            </a:extLst>
          </p:cNvPr>
          <p:cNvSpPr/>
          <p:nvPr/>
        </p:nvSpPr>
        <p:spPr>
          <a:xfrm>
            <a:off x="380974" y="9228170"/>
            <a:ext cx="6305265" cy="677108"/>
          </a:xfrm>
          <a:prstGeom prst="rect">
            <a:avLst/>
          </a:prstGeom>
        </p:spPr>
        <p:txBody>
          <a:bodyPr wrap="square">
            <a:spAutoFit/>
          </a:bodyPr>
          <a:lstStyle/>
          <a:p>
            <a:pPr algn="ctr"/>
            <a:r>
              <a:rPr lang="en-GB" sz="2400" dirty="0">
                <a:solidFill>
                  <a:srgbClr val="FFFFFF"/>
                </a:solidFill>
                <a:latin typeface="Arial Narrow" panose="020B0606020202030204" pitchFamily="34" charset="0"/>
              </a:rPr>
              <a:t>Recommended Reading for Health and Social Care</a:t>
            </a:r>
          </a:p>
          <a:p>
            <a:pPr algn="ctr"/>
            <a:r>
              <a:rPr lang="en-GB" sz="1400" dirty="0">
                <a:solidFill>
                  <a:srgbClr val="FFFFFF"/>
                </a:solidFill>
                <a:latin typeface="Arial Narrow" panose="020B0606020202030204" pitchFamily="34" charset="0"/>
              </a:rPr>
              <a:t>Yes some of these are also films, if you prefer!</a:t>
            </a:r>
            <a:endParaRPr lang="en-GB" sz="1400" dirty="0">
              <a:latin typeface="Arial Narrow" panose="020B0606020202030204" pitchFamily="34" charset="0"/>
            </a:endParaRPr>
          </a:p>
        </p:txBody>
      </p:sp>
      <p:pic>
        <p:nvPicPr>
          <p:cNvPr id="5128" name="Picture 8" descr="Collins Readers - Collins Readers – Pig-heart Boy: School edition">
            <a:extLst>
              <a:ext uri="{FF2B5EF4-FFF2-40B4-BE49-F238E27FC236}">
                <a16:creationId xmlns:a16="http://schemas.microsoft.com/office/drawing/2014/main" id="{77BB01F2-B0D9-4EE5-BF25-4BE46795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4" y="2019697"/>
            <a:ext cx="1245664" cy="188902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onder: Amazon.co.uk: Palacio, R J, Palacio, R J: Books">
            <a:extLst>
              <a:ext uri="{FF2B5EF4-FFF2-40B4-BE49-F238E27FC236}">
                <a16:creationId xmlns:a16="http://schemas.microsoft.com/office/drawing/2014/main" id="{7F4E70F2-586A-4103-A8BE-93EE51576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878" y="2000910"/>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is is Going to Hurt: Secret Diaries of a Junior Doctor: Amazon ...">
            <a:extLst>
              <a:ext uri="{FF2B5EF4-FFF2-40B4-BE49-F238E27FC236}">
                <a16:creationId xmlns:a16="http://schemas.microsoft.com/office/drawing/2014/main" id="{50E0B0E4-4A1D-4FBC-BD80-8B30F2350B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290" y="2010002"/>
            <a:ext cx="1267329" cy="194650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When Breath Becomes Air: Amazon.co.uk: Kalanithi, Paul: Books">
            <a:extLst>
              <a:ext uri="{FF2B5EF4-FFF2-40B4-BE49-F238E27FC236}">
                <a16:creationId xmlns:a16="http://schemas.microsoft.com/office/drawing/2014/main" id="{2D0831CF-9EE4-4482-B8E6-066E0CE317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6064" y="1993047"/>
            <a:ext cx="1267329" cy="1928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7A9631-0E9E-4B9C-B9B4-AE5458057169}"/>
              </a:ext>
            </a:extLst>
          </p:cNvPr>
          <p:cNvPicPr>
            <a:picLocks noChangeAspect="1"/>
          </p:cNvPicPr>
          <p:nvPr/>
        </p:nvPicPr>
        <p:blipFill rotWithShape="1">
          <a:blip r:embed="rId8"/>
          <a:srcRect l="14286" r="9168"/>
          <a:stretch/>
        </p:blipFill>
        <p:spPr>
          <a:xfrm>
            <a:off x="633974" y="4760319"/>
            <a:ext cx="1371306" cy="1791473"/>
          </a:xfrm>
          <a:prstGeom prst="rect">
            <a:avLst/>
          </a:prstGeom>
        </p:spPr>
      </p:pic>
      <p:pic>
        <p:nvPicPr>
          <p:cNvPr id="5136" name="Picture 16" descr="Me Before You: The international bestselling phenomenon: Amazon.co ...">
            <a:extLst>
              <a:ext uri="{FF2B5EF4-FFF2-40B4-BE49-F238E27FC236}">
                <a16:creationId xmlns:a16="http://schemas.microsoft.com/office/drawing/2014/main" id="{45536378-14D2-40AB-8EDB-FB6CCCBE2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4878" y="4731235"/>
            <a:ext cx="1134203" cy="1764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The Fault in Our Stars: Amazon.co.uk: John Green: Books">
            <a:extLst>
              <a:ext uri="{FF2B5EF4-FFF2-40B4-BE49-F238E27FC236}">
                <a16:creationId xmlns:a16="http://schemas.microsoft.com/office/drawing/2014/main" id="{2CE8B1EC-F7C9-483B-89ED-FC5C0C22AF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500" y="4731235"/>
            <a:ext cx="1245664" cy="18958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 Story of Baby P: Setting the record straight: Amazon.co.uk ...">
            <a:extLst>
              <a:ext uri="{FF2B5EF4-FFF2-40B4-BE49-F238E27FC236}">
                <a16:creationId xmlns:a16="http://schemas.microsoft.com/office/drawing/2014/main" id="{9ECA68C8-73F2-4831-A8D3-EB15C83FE7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0658" y="4731236"/>
            <a:ext cx="1245664" cy="1955484"/>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Savage Girls and Wild Boys: A History of Feral Children: Amazon.co ...">
            <a:extLst>
              <a:ext uri="{FF2B5EF4-FFF2-40B4-BE49-F238E27FC236}">
                <a16:creationId xmlns:a16="http://schemas.microsoft.com/office/drawing/2014/main" id="{54A85361-5CE7-4FB8-AC3B-07F99EA573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974" y="7330817"/>
            <a:ext cx="1098183" cy="17459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Language of Kindness: A Nurse's Story eBook: Watson, Christie ...">
            <a:extLst>
              <a:ext uri="{FF2B5EF4-FFF2-40B4-BE49-F238E27FC236}">
                <a16:creationId xmlns:a16="http://schemas.microsoft.com/office/drawing/2014/main" id="{FF74FA63-D1F7-4DF8-AB28-8C40B77F65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4878" y="7465172"/>
            <a:ext cx="1167403" cy="1799477"/>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I Am Malala: The Girl Who Stood Up for Education and Was Shot by ...">
            <a:extLst>
              <a:ext uri="{FF2B5EF4-FFF2-40B4-BE49-F238E27FC236}">
                <a16:creationId xmlns:a16="http://schemas.microsoft.com/office/drawing/2014/main" id="{A6ACA098-71B6-4442-A97E-CBDC50CC9B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3378" y="7407026"/>
            <a:ext cx="1181168" cy="177497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The Boy Who Couldn't Stop Washing: Experience and Treatment of ...">
            <a:extLst>
              <a:ext uri="{FF2B5EF4-FFF2-40B4-BE49-F238E27FC236}">
                <a16:creationId xmlns:a16="http://schemas.microsoft.com/office/drawing/2014/main" id="{537820F5-09BD-49A1-8E4E-2D53D329FC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4168" y="7585251"/>
            <a:ext cx="971119" cy="14915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0864F21-AB04-4A03-B62D-8819AB947730}"/>
              </a:ext>
            </a:extLst>
          </p:cNvPr>
          <p:cNvSpPr>
            <a:spLocks noGrp="1"/>
          </p:cNvSpPr>
          <p:nvPr>
            <p:ph type="sldNum" sz="quarter" idx="12"/>
          </p:nvPr>
        </p:nvSpPr>
        <p:spPr/>
        <p:txBody>
          <a:bodyPr/>
          <a:lstStyle/>
          <a:p>
            <a:fld id="{42197ACC-EB3C-4466-A41B-F6CC006DF8B4}" type="slidenum">
              <a:rPr lang="en-GB" smtClean="0"/>
              <a:t>6</a:t>
            </a:fld>
            <a:endParaRPr lang="en-GB"/>
          </a:p>
        </p:txBody>
      </p:sp>
    </p:spTree>
    <p:extLst>
      <p:ext uri="{BB962C8B-B14F-4D97-AF65-F5344CB8AC3E}">
        <p14:creationId xmlns:p14="http://schemas.microsoft.com/office/powerpoint/2010/main" val="326347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152398" y="-12173"/>
            <a:ext cx="6553200" cy="1138773"/>
          </a:xfrm>
          <a:prstGeom prst="rect">
            <a:avLst/>
          </a:prstGeo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Learning Log </a:t>
            </a:r>
            <a:r>
              <a:rPr kumimoji="0" lang="en-GB" altLang="en-US" sz="20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GB" altLang="en-US" sz="1050" dirty="0"/>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Record here any additional reading/viewing you are undertaking in order to show what you have been completing in order to prepare you for the course. Use the reading list on the previous slides you have been given for guidance on what you could you watch/read. Complete the log and be prepared to discuss your reading and viewing. </a:t>
            </a:r>
            <a:endParaRPr kumimoji="0" lang="en-GB" altLang="en-US" sz="700" b="0" i="0" u="none" strike="noStrike" cap="none" normalizeH="0" baseline="0" dirty="0">
              <a:ln>
                <a:noFill/>
              </a:ln>
              <a:solidFill>
                <a:schemeClr val="tx1"/>
              </a:solidFill>
              <a:effectLst/>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415273550"/>
              </p:ext>
            </p:extLst>
          </p:nvPr>
        </p:nvGraphicFramePr>
        <p:xfrm>
          <a:off x="66673" y="1200328"/>
          <a:ext cx="6724651" cy="862551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r>
                        <a:rPr lang="en-GB" sz="1400" b="1" dirty="0"/>
                        <a:t>Date </a:t>
                      </a:r>
                    </a:p>
                  </a:txBody>
                  <a:tcPr/>
                </a:tc>
                <a:tc>
                  <a:txBody>
                    <a:bodyPr/>
                    <a:lstStyle/>
                    <a:p>
                      <a:r>
                        <a:rPr lang="en-GB" sz="1400" b="1" dirty="0"/>
                        <a:t>Title</a:t>
                      </a:r>
                    </a:p>
                  </a:txBody>
                  <a:tcPr/>
                </a:tc>
                <a:tc>
                  <a:txBody>
                    <a:bodyPr/>
                    <a:lstStyle/>
                    <a:p>
                      <a:r>
                        <a:rPr lang="en-GB" sz="1400" b="1" dirty="0"/>
                        <a:t>Summary of content</a:t>
                      </a:r>
                    </a:p>
                  </a:txBody>
                  <a:tcPr/>
                </a:tc>
                <a:tc>
                  <a:txBody>
                    <a:bodyPr/>
                    <a:lstStyle/>
                    <a:p>
                      <a:r>
                        <a:rPr lang="en-GB" sz="1400" b="1" dirty="0"/>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110304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84658065"/>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363494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30" y="1272209"/>
            <a:ext cx="6639339" cy="477077"/>
          </a:xfrm>
          <a:prstGeom prst="rect">
            <a:avLst/>
          </a:prstGeom>
          <a:noFill/>
        </p:spPr>
        <p:txBody>
          <a:bodyPr wrap="square" rtlCol="0">
            <a:spAutoFit/>
          </a:bodyPr>
          <a:lstStyle/>
          <a:p>
            <a:r>
              <a:rPr lang="en-GB" sz="1200" b="1" dirty="0"/>
              <a:t>Task: </a:t>
            </a:r>
            <a:r>
              <a:rPr lang="en-GB" sz="1200" dirty="0"/>
              <a:t>Research and define the following words which </a:t>
            </a:r>
            <a:r>
              <a:rPr lang="en-GB" sz="1200" dirty="0" err="1"/>
              <a:t>which</a:t>
            </a:r>
            <a:r>
              <a:rPr lang="en-GB" sz="1200" dirty="0"/>
              <a:t> will come up in your units. Then, draw a symbol to summarise the term and help you remember it.</a:t>
            </a:r>
          </a:p>
        </p:txBody>
      </p:sp>
      <p:graphicFrame>
        <p:nvGraphicFramePr>
          <p:cNvPr id="6" name="Table 5"/>
          <p:cNvGraphicFramePr>
            <a:graphicFrameLocks noGrp="1"/>
          </p:cNvGraphicFramePr>
          <p:nvPr>
            <p:extLst>
              <p:ext uri="{D42A27DB-BD31-4B8C-83A1-F6EECF244321}">
                <p14:modId xmlns:p14="http://schemas.microsoft.com/office/powerpoint/2010/main" val="2277038274"/>
              </p:ext>
            </p:extLst>
          </p:nvPr>
        </p:nvGraphicFramePr>
        <p:xfrm>
          <a:off x="0" y="1789042"/>
          <a:ext cx="6452419" cy="8116959"/>
        </p:xfrm>
        <a:graphic>
          <a:graphicData uri="http://schemas.openxmlformats.org/drawingml/2006/table">
            <a:tbl>
              <a:tblPr firstRow="1" bandRow="1">
                <a:tableStyleId>{5940675A-B579-460E-94D1-54222C63F5DA}</a:tableStyleId>
              </a:tblPr>
              <a:tblGrid>
                <a:gridCol w="2191387">
                  <a:extLst>
                    <a:ext uri="{9D8B030D-6E8A-4147-A177-3AD203B41FA5}">
                      <a16:colId xmlns:a16="http://schemas.microsoft.com/office/drawing/2014/main" val="4230499068"/>
                    </a:ext>
                  </a:extLst>
                </a:gridCol>
                <a:gridCol w="4261032">
                  <a:extLst>
                    <a:ext uri="{9D8B030D-6E8A-4147-A177-3AD203B41FA5}">
                      <a16:colId xmlns:a16="http://schemas.microsoft.com/office/drawing/2014/main" val="4098062936"/>
                    </a:ext>
                  </a:extLst>
                </a:gridCol>
              </a:tblGrid>
              <a:tr h="300529">
                <a:tc>
                  <a:txBody>
                    <a:bodyPr/>
                    <a:lstStyle/>
                    <a:p>
                      <a:pPr algn="ctr"/>
                      <a:r>
                        <a:rPr lang="en-GB" sz="1200" b="1" dirty="0"/>
                        <a:t>Term</a:t>
                      </a:r>
                    </a:p>
                  </a:txBody>
                  <a:tcPr anchor="ctr"/>
                </a:tc>
                <a:tc>
                  <a:txBody>
                    <a:bodyPr/>
                    <a:lstStyle/>
                    <a:p>
                      <a:pPr algn="ctr"/>
                      <a:r>
                        <a:rPr lang="en-GB" sz="1200" b="1" dirty="0"/>
                        <a:t>Definition</a:t>
                      </a:r>
                    </a:p>
                  </a:txBody>
                  <a:tcPr anchor="ctr"/>
                </a:tc>
                <a:extLst>
                  <a:ext uri="{0D108BD9-81ED-4DB2-BD59-A6C34878D82A}">
                    <a16:rowId xmlns:a16="http://schemas.microsoft.com/office/drawing/2014/main" val="2859577045"/>
                  </a:ext>
                </a:extLst>
              </a:tr>
              <a:tr h="781643">
                <a:tc>
                  <a:txBody>
                    <a:bodyPr/>
                    <a:lstStyle/>
                    <a:p>
                      <a:pPr algn="ctr"/>
                      <a:r>
                        <a:rPr lang="en-GB" dirty="0"/>
                        <a:t>Adolescence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a:t>An important status change following the onset of puberty during which a young person develops from a child into a adult. The age range of adolescence is …..?</a:t>
                      </a:r>
                    </a:p>
                    <a:p>
                      <a:pPr algn="ctr"/>
                      <a:endParaRPr lang="en-GB" sz="1100" dirty="0"/>
                    </a:p>
                  </a:txBody>
                  <a:tcPr anchor="ctr"/>
                </a:tc>
                <a:extLst>
                  <a:ext uri="{0D108BD9-81ED-4DB2-BD59-A6C34878D82A}">
                    <a16:rowId xmlns:a16="http://schemas.microsoft.com/office/drawing/2014/main" val="25487915"/>
                  </a:ext>
                </a:extLst>
              </a:tr>
              <a:tr h="781643">
                <a:tc>
                  <a:txBody>
                    <a:bodyPr/>
                    <a:lstStyle/>
                    <a:p>
                      <a:pPr algn="ctr"/>
                      <a:r>
                        <a:rPr lang="en-GB" dirty="0"/>
                        <a:t>Advocate</a:t>
                      </a:r>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781643">
                <a:tc>
                  <a:txBody>
                    <a:bodyPr/>
                    <a:lstStyle/>
                    <a:p>
                      <a:pPr algn="ctr"/>
                      <a:r>
                        <a:rPr lang="en-GB" dirty="0"/>
                        <a:t>Attachment</a:t>
                      </a:r>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781643">
                <a:tc>
                  <a:txBody>
                    <a:bodyPr/>
                    <a:lstStyle/>
                    <a:p>
                      <a:pPr algn="ctr"/>
                      <a:r>
                        <a:rPr lang="en-GB" dirty="0"/>
                        <a:t>Care package</a:t>
                      </a:r>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781643">
                <a:tc>
                  <a:txBody>
                    <a:bodyPr/>
                    <a:lstStyle/>
                    <a:p>
                      <a:pPr algn="ctr"/>
                      <a:r>
                        <a:rPr lang="en-GB" dirty="0"/>
                        <a:t>Clinical Commissioning Groups (CCGs)</a:t>
                      </a:r>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781643">
                <a:tc>
                  <a:txBody>
                    <a:bodyPr/>
                    <a:lstStyle/>
                    <a:p>
                      <a:pPr algn="ctr"/>
                      <a:r>
                        <a:rPr lang="en-GB" dirty="0"/>
                        <a:t>Discrimination</a:t>
                      </a:r>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781643">
                <a:tc>
                  <a:txBody>
                    <a:bodyPr/>
                    <a:lstStyle/>
                    <a:p>
                      <a:pPr algn="ctr"/>
                      <a:r>
                        <a:rPr lang="en-GB" dirty="0"/>
                        <a:t>Diversity</a:t>
                      </a:r>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781643">
                <a:tc>
                  <a:txBody>
                    <a:bodyPr/>
                    <a:lstStyle/>
                    <a:p>
                      <a:pPr algn="ctr"/>
                      <a:r>
                        <a:rPr lang="en-GB" dirty="0"/>
                        <a:t>Empathy </a:t>
                      </a:r>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781643">
                <a:tc>
                  <a:txBody>
                    <a:bodyPr/>
                    <a:lstStyle/>
                    <a:p>
                      <a:pPr algn="ctr"/>
                      <a:r>
                        <a:rPr lang="en-GB" dirty="0"/>
                        <a:t>Equality</a:t>
                      </a:r>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781643">
                <a:tc>
                  <a:txBody>
                    <a:bodyPr/>
                    <a:lstStyle/>
                    <a:p>
                      <a:pPr algn="ctr"/>
                      <a:r>
                        <a:rPr lang="en-GB" dirty="0"/>
                        <a:t>PIES meaning in health and social care</a:t>
                      </a:r>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297929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0" y="0"/>
            <a:ext cx="6858000" cy="12324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725648469"/>
              </p:ext>
            </p:extLst>
          </p:nvPr>
        </p:nvGraphicFramePr>
        <p:xfrm>
          <a:off x="0" y="1232453"/>
          <a:ext cx="6799006" cy="8673546"/>
        </p:xfrm>
        <a:graphic>
          <a:graphicData uri="http://schemas.openxmlformats.org/drawingml/2006/table">
            <a:tbl>
              <a:tblPr firstRow="1" bandRow="1">
                <a:tableStyleId>{5940675A-B579-460E-94D1-54222C63F5DA}</a:tableStyleId>
              </a:tblPr>
              <a:tblGrid>
                <a:gridCol w="2309096">
                  <a:extLst>
                    <a:ext uri="{9D8B030D-6E8A-4147-A177-3AD203B41FA5}">
                      <a16:colId xmlns:a16="http://schemas.microsoft.com/office/drawing/2014/main" val="4230499068"/>
                    </a:ext>
                  </a:extLst>
                </a:gridCol>
                <a:gridCol w="4489910">
                  <a:extLst>
                    <a:ext uri="{9D8B030D-6E8A-4147-A177-3AD203B41FA5}">
                      <a16:colId xmlns:a16="http://schemas.microsoft.com/office/drawing/2014/main" val="4098062936"/>
                    </a:ext>
                  </a:extLst>
                </a:gridCol>
              </a:tblGrid>
              <a:tr h="326926">
                <a:tc>
                  <a:txBody>
                    <a:bodyPr/>
                    <a:lstStyle/>
                    <a:p>
                      <a:pPr algn="ctr"/>
                      <a:r>
                        <a:rPr lang="en-GB" sz="1200" b="1" dirty="0"/>
                        <a:t>Term</a:t>
                      </a:r>
                    </a:p>
                  </a:txBody>
                  <a:tcPr anchor="ctr"/>
                </a:tc>
                <a:tc>
                  <a:txBody>
                    <a:bodyPr/>
                    <a:lstStyle/>
                    <a:p>
                      <a:pPr algn="ctr"/>
                      <a:r>
                        <a:rPr lang="en-GB" sz="1200" b="1" dirty="0"/>
                        <a:t>Definition</a:t>
                      </a:r>
                    </a:p>
                  </a:txBody>
                  <a:tcPr anchor="ctr"/>
                </a:tc>
                <a:extLst>
                  <a:ext uri="{0D108BD9-81ED-4DB2-BD59-A6C34878D82A}">
                    <a16:rowId xmlns:a16="http://schemas.microsoft.com/office/drawing/2014/main" val="2859577045"/>
                  </a:ext>
                </a:extLst>
              </a:tr>
              <a:tr h="834662">
                <a:tc>
                  <a:txBody>
                    <a:bodyPr/>
                    <a:lstStyle/>
                    <a:p>
                      <a:pPr algn="ctr"/>
                      <a:r>
                        <a:rPr lang="en-GB" dirty="0"/>
                        <a:t>Fine Motor Skills</a:t>
                      </a:r>
                    </a:p>
                  </a:txBody>
                  <a:tcPr anchor="ctr"/>
                </a:tc>
                <a:tc>
                  <a:txBody>
                    <a:bodyPr/>
                    <a:lstStyle/>
                    <a:p>
                      <a:pPr algn="ctr"/>
                      <a:endParaRPr lang="en-GB" sz="1100" dirty="0"/>
                    </a:p>
                  </a:txBody>
                  <a:tcPr anchor="ctr"/>
                </a:tc>
                <a:extLst>
                  <a:ext uri="{0D108BD9-81ED-4DB2-BD59-A6C34878D82A}">
                    <a16:rowId xmlns:a16="http://schemas.microsoft.com/office/drawing/2014/main" val="25487915"/>
                  </a:ext>
                </a:extLst>
              </a:tr>
              <a:tr h="834662">
                <a:tc>
                  <a:txBody>
                    <a:bodyPr/>
                    <a:lstStyle/>
                    <a:p>
                      <a:pPr algn="ctr"/>
                      <a:r>
                        <a:rPr lang="en-GB" dirty="0"/>
                        <a:t>Growth </a:t>
                      </a:r>
                    </a:p>
                  </a:txBody>
                  <a:tcPr anchor="ctr"/>
                </a:tc>
                <a:tc>
                  <a:txBody>
                    <a:bodyPr/>
                    <a:lstStyle/>
                    <a:p>
                      <a:pPr algn="ctr"/>
                      <a:endParaRPr lang="en-GB" sz="1100" dirty="0"/>
                    </a:p>
                  </a:txBody>
                  <a:tcPr anchor="ctr"/>
                </a:tc>
                <a:extLst>
                  <a:ext uri="{0D108BD9-81ED-4DB2-BD59-A6C34878D82A}">
                    <a16:rowId xmlns:a16="http://schemas.microsoft.com/office/drawing/2014/main" val="4004193445"/>
                  </a:ext>
                </a:extLst>
              </a:tr>
              <a:tr h="834662">
                <a:tc>
                  <a:txBody>
                    <a:bodyPr/>
                    <a:lstStyle/>
                    <a:p>
                      <a:pPr algn="ctr"/>
                      <a:r>
                        <a:rPr lang="en-GB" dirty="0"/>
                        <a:t>Holistic Approach</a:t>
                      </a:r>
                    </a:p>
                  </a:txBody>
                  <a:tcPr anchor="ctr"/>
                </a:tc>
                <a:tc>
                  <a:txBody>
                    <a:bodyPr/>
                    <a:lstStyle/>
                    <a:p>
                      <a:pPr algn="ctr"/>
                      <a:endParaRPr lang="en-GB" sz="1100" dirty="0"/>
                    </a:p>
                  </a:txBody>
                  <a:tcPr anchor="ctr"/>
                </a:tc>
                <a:extLst>
                  <a:ext uri="{0D108BD9-81ED-4DB2-BD59-A6C34878D82A}">
                    <a16:rowId xmlns:a16="http://schemas.microsoft.com/office/drawing/2014/main" val="1609015055"/>
                  </a:ext>
                </a:extLst>
              </a:tr>
              <a:tr h="834662">
                <a:tc>
                  <a:txBody>
                    <a:bodyPr/>
                    <a:lstStyle/>
                    <a:p>
                      <a:pPr algn="ctr"/>
                      <a:r>
                        <a:rPr lang="en-GB" dirty="0"/>
                        <a:t>Milestone </a:t>
                      </a:r>
                    </a:p>
                  </a:txBody>
                  <a:tcPr anchor="ctr"/>
                </a:tc>
                <a:tc>
                  <a:txBody>
                    <a:bodyPr/>
                    <a:lstStyle/>
                    <a:p>
                      <a:pPr algn="ctr"/>
                      <a:endParaRPr lang="en-GB" sz="1100" dirty="0"/>
                    </a:p>
                  </a:txBody>
                  <a:tcPr anchor="ctr"/>
                </a:tc>
                <a:extLst>
                  <a:ext uri="{0D108BD9-81ED-4DB2-BD59-A6C34878D82A}">
                    <a16:rowId xmlns:a16="http://schemas.microsoft.com/office/drawing/2014/main" val="2305835539"/>
                  </a:ext>
                </a:extLst>
              </a:tr>
              <a:tr h="834662">
                <a:tc>
                  <a:txBody>
                    <a:bodyPr/>
                    <a:lstStyle/>
                    <a:p>
                      <a:pPr algn="ctr"/>
                      <a:r>
                        <a:rPr lang="en-GB" dirty="0"/>
                        <a:t>Nature</a:t>
                      </a:r>
                    </a:p>
                  </a:txBody>
                  <a:tcPr anchor="ctr"/>
                </a:tc>
                <a:tc>
                  <a:txBody>
                    <a:bodyPr/>
                    <a:lstStyle/>
                    <a:p>
                      <a:pPr algn="ctr"/>
                      <a:endParaRPr lang="en-GB" sz="1100" dirty="0"/>
                    </a:p>
                  </a:txBody>
                  <a:tcPr anchor="ctr"/>
                </a:tc>
                <a:extLst>
                  <a:ext uri="{0D108BD9-81ED-4DB2-BD59-A6C34878D82A}">
                    <a16:rowId xmlns:a16="http://schemas.microsoft.com/office/drawing/2014/main" val="2360651910"/>
                  </a:ext>
                </a:extLst>
              </a:tr>
              <a:tr h="834662">
                <a:tc>
                  <a:txBody>
                    <a:bodyPr/>
                    <a:lstStyle/>
                    <a:p>
                      <a:pPr algn="ctr"/>
                      <a:r>
                        <a:rPr lang="en-GB" dirty="0"/>
                        <a:t>Nurture</a:t>
                      </a:r>
                    </a:p>
                  </a:txBody>
                  <a:tcPr anchor="ctr"/>
                </a:tc>
                <a:tc>
                  <a:txBody>
                    <a:bodyPr/>
                    <a:lstStyle/>
                    <a:p>
                      <a:pPr algn="ctr"/>
                      <a:endParaRPr lang="en-GB" sz="1100" dirty="0"/>
                    </a:p>
                  </a:txBody>
                  <a:tcPr anchor="ctr"/>
                </a:tc>
                <a:extLst>
                  <a:ext uri="{0D108BD9-81ED-4DB2-BD59-A6C34878D82A}">
                    <a16:rowId xmlns:a16="http://schemas.microsoft.com/office/drawing/2014/main" val="2471158902"/>
                  </a:ext>
                </a:extLst>
              </a:tr>
              <a:tr h="834662">
                <a:tc>
                  <a:txBody>
                    <a:bodyPr/>
                    <a:lstStyle/>
                    <a:p>
                      <a:pPr algn="ctr"/>
                      <a:r>
                        <a:rPr lang="en-GB" dirty="0"/>
                        <a:t>Risk Assessment </a:t>
                      </a:r>
                    </a:p>
                  </a:txBody>
                  <a:tcPr anchor="ctr"/>
                </a:tc>
                <a:tc>
                  <a:txBody>
                    <a:bodyPr/>
                    <a:lstStyle/>
                    <a:p>
                      <a:pPr algn="ctr"/>
                      <a:endParaRPr lang="en-GB" sz="1100" dirty="0"/>
                    </a:p>
                  </a:txBody>
                  <a:tcPr anchor="ctr"/>
                </a:tc>
                <a:extLst>
                  <a:ext uri="{0D108BD9-81ED-4DB2-BD59-A6C34878D82A}">
                    <a16:rowId xmlns:a16="http://schemas.microsoft.com/office/drawing/2014/main" val="2499787311"/>
                  </a:ext>
                </a:extLst>
              </a:tr>
              <a:tr h="834662">
                <a:tc>
                  <a:txBody>
                    <a:bodyPr/>
                    <a:lstStyle/>
                    <a:p>
                      <a:pPr algn="ctr"/>
                      <a:r>
                        <a:rPr lang="en-GB" dirty="0"/>
                        <a:t>Safeguarding </a:t>
                      </a:r>
                    </a:p>
                  </a:txBody>
                  <a:tcPr anchor="ctr"/>
                </a:tc>
                <a:tc>
                  <a:txBody>
                    <a:bodyPr/>
                    <a:lstStyle/>
                    <a:p>
                      <a:pPr algn="ctr"/>
                      <a:endParaRPr lang="en-GB" sz="1100" dirty="0"/>
                    </a:p>
                  </a:txBody>
                  <a:tcPr anchor="ctr"/>
                </a:tc>
                <a:extLst>
                  <a:ext uri="{0D108BD9-81ED-4DB2-BD59-A6C34878D82A}">
                    <a16:rowId xmlns:a16="http://schemas.microsoft.com/office/drawing/2014/main" val="1628823345"/>
                  </a:ext>
                </a:extLst>
              </a:tr>
              <a:tr h="834662">
                <a:tc>
                  <a:txBody>
                    <a:bodyPr/>
                    <a:lstStyle/>
                    <a:p>
                      <a:pPr algn="ctr"/>
                      <a:r>
                        <a:rPr lang="en-GB" dirty="0"/>
                        <a:t>Self-Concept</a:t>
                      </a:r>
                    </a:p>
                  </a:txBody>
                  <a:tcPr anchor="ctr"/>
                </a:tc>
                <a:tc>
                  <a:txBody>
                    <a:bodyPr/>
                    <a:lstStyle/>
                    <a:p>
                      <a:pPr algn="ctr"/>
                      <a:endParaRPr lang="en-GB" sz="1100" dirty="0"/>
                    </a:p>
                  </a:txBody>
                  <a:tcPr anchor="ctr"/>
                </a:tc>
                <a:extLst>
                  <a:ext uri="{0D108BD9-81ED-4DB2-BD59-A6C34878D82A}">
                    <a16:rowId xmlns:a16="http://schemas.microsoft.com/office/drawing/2014/main" val="1507914247"/>
                  </a:ext>
                </a:extLst>
              </a:tr>
              <a:tr h="834662">
                <a:tc>
                  <a:txBody>
                    <a:bodyPr/>
                    <a:lstStyle/>
                    <a:p>
                      <a:pPr algn="ctr"/>
                      <a:r>
                        <a:rPr lang="en-GB" dirty="0"/>
                        <a:t>Self-Esteem </a:t>
                      </a:r>
                    </a:p>
                  </a:txBody>
                  <a:tcPr anchor="ctr"/>
                </a:tc>
                <a:tc>
                  <a:txBody>
                    <a:bodyPr/>
                    <a:lstStyle/>
                    <a:p>
                      <a:pPr algn="ctr"/>
                      <a:endParaRPr lang="en-GB" sz="1100" dirty="0"/>
                    </a:p>
                  </a:txBody>
                  <a:tcPr anchor="ctr"/>
                </a:tc>
                <a:extLst>
                  <a:ext uri="{0D108BD9-81ED-4DB2-BD59-A6C34878D82A}">
                    <a16:rowId xmlns:a16="http://schemas.microsoft.com/office/drawing/2014/main" val="3648356941"/>
                  </a:ext>
                </a:extLst>
              </a:tr>
            </a:tbl>
          </a:graphicData>
        </a:graphic>
      </p:graphicFrame>
      <p:sp>
        <p:nvSpPr>
          <p:cNvPr id="2" name="Slide Number Placeholder 1">
            <a:extLst>
              <a:ext uri="{FF2B5EF4-FFF2-40B4-BE49-F238E27FC236}">
                <a16:creationId xmlns:a16="http://schemas.microsoft.com/office/drawing/2014/main" id="{798D3217-0EA7-4DE8-B5F9-3A6D515D2701}"/>
              </a:ext>
            </a:extLst>
          </p:cNvPr>
          <p:cNvSpPr>
            <a:spLocks noGrp="1"/>
          </p:cNvSpPr>
          <p:nvPr>
            <p:ph type="sldNum" sz="quarter" idx="12"/>
          </p:nvPr>
        </p:nvSpPr>
        <p:spPr/>
        <p:txBody>
          <a:bodyPr/>
          <a:lstStyle/>
          <a:p>
            <a:fld id="{42197ACC-EB3C-4466-A41B-F6CC006DF8B4}" type="slidenum">
              <a:rPr lang="en-GB" smtClean="0"/>
              <a:t>9</a:t>
            </a:fld>
            <a:endParaRPr lang="en-GB"/>
          </a:p>
        </p:txBody>
      </p:sp>
    </p:spTree>
    <p:extLst>
      <p:ext uri="{BB962C8B-B14F-4D97-AF65-F5344CB8AC3E}">
        <p14:creationId xmlns:p14="http://schemas.microsoft.com/office/powerpoint/2010/main" val="2071727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1992</Words>
  <Application>Microsoft Office PowerPoint</Application>
  <PresentationFormat>A4 Paper (210x297 mm)</PresentationFormat>
  <Paragraphs>279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Bahnschrift Light</vt:lpstr>
      <vt:lpstr>Book Antiqua</vt:lpstr>
      <vt:lpstr>Calibri</vt:lpstr>
      <vt:lpstr>Calibri Light</vt:lpstr>
      <vt:lpstr>Century Gothic</vt:lpstr>
      <vt:lpstr>Office Theme</vt:lpstr>
      <vt:lpstr>Level 3 BTEC Extended Certificate Health and Social Care</vt:lpstr>
      <vt:lpstr>Contents</vt:lpstr>
      <vt:lpstr>What will I be studying?</vt:lpstr>
      <vt:lpstr>PowerPoint Presentation</vt:lpstr>
      <vt:lpstr>Beyond</vt:lpstr>
      <vt:lpstr>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 Activity – optional Pandemic Phases </vt:lpstr>
      <vt:lpstr>PowerPoint Presentation</vt:lpstr>
      <vt:lpstr>Passport to Sixth Form Check list</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Timms</dc:creator>
  <cp:lastModifiedBy>Mrs A Rawles</cp:lastModifiedBy>
  <cp:revision>127</cp:revision>
  <dcterms:created xsi:type="dcterms:W3CDTF">2020-03-22T16:46:05Z</dcterms:created>
  <dcterms:modified xsi:type="dcterms:W3CDTF">2020-04-28T10:08:43Z</dcterms:modified>
</cp:coreProperties>
</file>